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Inter Bold" panose="020B0604020202020204" charset="0"/>
      <p:regular r:id="rId19"/>
    </p:embeddedFont>
    <p:embeddedFont>
      <p:font typeface="Poppins" panose="00000500000000000000" pitchFamily="2" charset="0"/>
      <p:regular r:id="rId20"/>
    </p:embeddedFont>
    <p:embeddedFont>
      <p:font typeface="Poppins Bold" panose="00000800000000000000" charset="0"/>
      <p:regular r:id="rId21"/>
    </p:embeddedFont>
    <p:embeddedFont>
      <p:font typeface="Poppins Semi-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4.svg"/><Relationship Id="rId7" Type="http://schemas.openxmlformats.org/officeDocument/2006/relationships/image" Target="../media/image6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4.svg"/><Relationship Id="rId7" Type="http://schemas.openxmlformats.org/officeDocument/2006/relationships/image" Target="../media/image6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4.svg"/><Relationship Id="rId7" Type="http://schemas.openxmlformats.org/officeDocument/2006/relationships/image" Target="../media/image63.svg"/><Relationship Id="rId12" Type="http://schemas.openxmlformats.org/officeDocument/2006/relationships/image" Target="../media/image7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73.png"/><Relationship Id="rId5" Type="http://schemas.openxmlformats.org/officeDocument/2006/relationships/image" Target="../media/image61.svg"/><Relationship Id="rId10" Type="http://schemas.openxmlformats.org/officeDocument/2006/relationships/image" Target="../media/image72.png"/><Relationship Id="rId4" Type="http://schemas.openxmlformats.org/officeDocument/2006/relationships/image" Target="../media/image60.png"/><Relationship Id="rId9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4.svg"/><Relationship Id="rId7" Type="http://schemas.openxmlformats.org/officeDocument/2006/relationships/image" Target="../media/image63.svg"/><Relationship Id="rId12" Type="http://schemas.openxmlformats.org/officeDocument/2006/relationships/image" Target="../media/image7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73.png"/><Relationship Id="rId5" Type="http://schemas.openxmlformats.org/officeDocument/2006/relationships/image" Target="../media/image61.svg"/><Relationship Id="rId10" Type="http://schemas.openxmlformats.org/officeDocument/2006/relationships/image" Target="../media/image72.png"/><Relationship Id="rId4" Type="http://schemas.openxmlformats.org/officeDocument/2006/relationships/image" Target="../media/image60.png"/><Relationship Id="rId9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4.svg"/><Relationship Id="rId7" Type="http://schemas.openxmlformats.org/officeDocument/2006/relationships/image" Target="../media/image2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21" Type="http://schemas.openxmlformats.org/officeDocument/2006/relationships/image" Target="../media/image30.svg"/><Relationship Id="rId34" Type="http://schemas.openxmlformats.org/officeDocument/2006/relationships/image" Target="../media/image43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33" Type="http://schemas.openxmlformats.org/officeDocument/2006/relationships/image" Target="../media/image42.sv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31" Type="http://schemas.openxmlformats.org/officeDocument/2006/relationships/image" Target="../media/image40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svg"/><Relationship Id="rId30" Type="http://schemas.openxmlformats.org/officeDocument/2006/relationships/image" Target="../media/image39.png"/><Relationship Id="rId35" Type="http://schemas.openxmlformats.org/officeDocument/2006/relationships/image" Target="../media/image44.svg"/><Relationship Id="rId8" Type="http://schemas.openxmlformats.org/officeDocument/2006/relationships/image" Target="../media/image17.png"/><Relationship Id="rId3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6.svg"/><Relationship Id="rId7" Type="http://schemas.openxmlformats.org/officeDocument/2006/relationships/image" Target="../media/image5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6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14.svg"/><Relationship Id="rId7" Type="http://schemas.openxmlformats.org/officeDocument/2006/relationships/image" Target="../media/image6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64.png"/><Relationship Id="rId9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4.svg"/><Relationship Id="rId7" Type="http://schemas.openxmlformats.org/officeDocument/2006/relationships/image" Target="../media/image6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image" Target="../media/image6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31712" y="-299783"/>
            <a:ext cx="4855345" cy="1973371"/>
          </a:xfrm>
          <a:custGeom>
            <a:avLst/>
            <a:gdLst/>
            <a:ahLst/>
            <a:cxnLst/>
            <a:rect l="l" t="t" r="r" b="b"/>
            <a:pathLst>
              <a:path w="4855345" h="1973371">
                <a:moveTo>
                  <a:pt x="0" y="0"/>
                </a:moveTo>
                <a:lnTo>
                  <a:pt x="4855345" y="0"/>
                </a:lnTo>
                <a:lnTo>
                  <a:pt x="4855345" y="1973371"/>
                </a:lnTo>
                <a:lnTo>
                  <a:pt x="0" y="1973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63726" flipH="1">
            <a:off x="215921" y="605479"/>
            <a:ext cx="2483937" cy="1009553"/>
          </a:xfrm>
          <a:custGeom>
            <a:avLst/>
            <a:gdLst/>
            <a:ahLst/>
            <a:cxnLst/>
            <a:rect l="l" t="t" r="r" b="b"/>
            <a:pathLst>
              <a:path w="2483937" h="1009553">
                <a:moveTo>
                  <a:pt x="2483937" y="0"/>
                </a:moveTo>
                <a:lnTo>
                  <a:pt x="0" y="0"/>
                </a:lnTo>
                <a:lnTo>
                  <a:pt x="0" y="1009554"/>
                </a:lnTo>
                <a:lnTo>
                  <a:pt x="2483937" y="1009554"/>
                </a:lnTo>
                <a:lnTo>
                  <a:pt x="24839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294809" y="-612847"/>
            <a:ext cx="4855345" cy="1973371"/>
          </a:xfrm>
          <a:custGeom>
            <a:avLst/>
            <a:gdLst/>
            <a:ahLst/>
            <a:cxnLst/>
            <a:rect l="l" t="t" r="r" b="b"/>
            <a:pathLst>
              <a:path w="4855345" h="1973371">
                <a:moveTo>
                  <a:pt x="4855345" y="0"/>
                </a:moveTo>
                <a:lnTo>
                  <a:pt x="0" y="0"/>
                </a:lnTo>
                <a:lnTo>
                  <a:pt x="0" y="1973372"/>
                </a:lnTo>
                <a:lnTo>
                  <a:pt x="4855345" y="1973372"/>
                </a:lnTo>
                <a:lnTo>
                  <a:pt x="485534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57703">
            <a:off x="13547025" y="4633404"/>
            <a:ext cx="13379566" cy="6397865"/>
          </a:xfrm>
          <a:custGeom>
            <a:avLst/>
            <a:gdLst/>
            <a:ahLst/>
            <a:cxnLst/>
            <a:rect l="l" t="t" r="r" b="b"/>
            <a:pathLst>
              <a:path w="13379566" h="6397865">
                <a:moveTo>
                  <a:pt x="0" y="0"/>
                </a:moveTo>
                <a:lnTo>
                  <a:pt x="13379566" y="0"/>
                </a:lnTo>
                <a:lnTo>
                  <a:pt x="13379566" y="6397865"/>
                </a:lnTo>
                <a:lnTo>
                  <a:pt x="0" y="6397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4067290">
            <a:off x="11684696" y="9511615"/>
            <a:ext cx="11149207" cy="5331348"/>
          </a:xfrm>
          <a:custGeom>
            <a:avLst/>
            <a:gdLst/>
            <a:ahLst/>
            <a:cxnLst/>
            <a:rect l="l" t="t" r="r" b="b"/>
            <a:pathLst>
              <a:path w="11149207" h="5331348">
                <a:moveTo>
                  <a:pt x="0" y="0"/>
                </a:moveTo>
                <a:lnTo>
                  <a:pt x="11149208" y="0"/>
                </a:lnTo>
                <a:lnTo>
                  <a:pt x="11149208" y="5331349"/>
                </a:lnTo>
                <a:lnTo>
                  <a:pt x="0" y="53313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746400">
            <a:off x="-7446219" y="4205382"/>
            <a:ext cx="13379566" cy="6397865"/>
          </a:xfrm>
          <a:custGeom>
            <a:avLst/>
            <a:gdLst/>
            <a:ahLst/>
            <a:cxnLst/>
            <a:rect l="l" t="t" r="r" b="b"/>
            <a:pathLst>
              <a:path w="13379566" h="6397865">
                <a:moveTo>
                  <a:pt x="0" y="0"/>
                </a:moveTo>
                <a:lnTo>
                  <a:pt x="13379566" y="0"/>
                </a:lnTo>
                <a:lnTo>
                  <a:pt x="13379566" y="6397865"/>
                </a:lnTo>
                <a:lnTo>
                  <a:pt x="0" y="6397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4067290">
            <a:off x="-2719840" y="8367350"/>
            <a:ext cx="10884643" cy="5204838"/>
          </a:xfrm>
          <a:custGeom>
            <a:avLst/>
            <a:gdLst/>
            <a:ahLst/>
            <a:cxnLst/>
            <a:rect l="l" t="t" r="r" b="b"/>
            <a:pathLst>
              <a:path w="10884643" h="5204838">
                <a:moveTo>
                  <a:pt x="0" y="0"/>
                </a:moveTo>
                <a:lnTo>
                  <a:pt x="10884643" y="0"/>
                </a:lnTo>
                <a:lnTo>
                  <a:pt x="10884643" y="5204838"/>
                </a:lnTo>
                <a:lnTo>
                  <a:pt x="0" y="5204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2929077" y="1943519"/>
            <a:ext cx="2008681" cy="920341"/>
          </a:xfrm>
          <a:custGeom>
            <a:avLst/>
            <a:gdLst/>
            <a:ahLst/>
            <a:cxnLst/>
            <a:rect l="l" t="t" r="r" b="b"/>
            <a:pathLst>
              <a:path w="2008681" h="920341">
                <a:moveTo>
                  <a:pt x="2008681" y="0"/>
                </a:moveTo>
                <a:lnTo>
                  <a:pt x="0" y="0"/>
                </a:lnTo>
                <a:lnTo>
                  <a:pt x="0" y="920341"/>
                </a:lnTo>
                <a:lnTo>
                  <a:pt x="2008681" y="920341"/>
                </a:lnTo>
                <a:lnTo>
                  <a:pt x="200868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156426" y="2049680"/>
            <a:ext cx="1585600" cy="726493"/>
          </a:xfrm>
          <a:custGeom>
            <a:avLst/>
            <a:gdLst/>
            <a:ahLst/>
            <a:cxnLst/>
            <a:rect l="l" t="t" r="r" b="b"/>
            <a:pathLst>
              <a:path w="1585600" h="726493">
                <a:moveTo>
                  <a:pt x="0" y="0"/>
                </a:moveTo>
                <a:lnTo>
                  <a:pt x="1585600" y="0"/>
                </a:lnTo>
                <a:lnTo>
                  <a:pt x="1585600" y="726493"/>
                </a:lnTo>
                <a:lnTo>
                  <a:pt x="0" y="7264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5804063" y="1168811"/>
            <a:ext cx="2483937" cy="1009553"/>
          </a:xfrm>
          <a:custGeom>
            <a:avLst/>
            <a:gdLst/>
            <a:ahLst/>
            <a:cxnLst/>
            <a:rect l="l" t="t" r="r" b="b"/>
            <a:pathLst>
              <a:path w="2483937" h="1009553">
                <a:moveTo>
                  <a:pt x="2483937" y="0"/>
                </a:moveTo>
                <a:lnTo>
                  <a:pt x="0" y="0"/>
                </a:lnTo>
                <a:lnTo>
                  <a:pt x="0" y="1009554"/>
                </a:lnTo>
                <a:lnTo>
                  <a:pt x="2483937" y="1009554"/>
                </a:lnTo>
                <a:lnTo>
                  <a:pt x="24839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821689" y="373839"/>
            <a:ext cx="2053520" cy="1137137"/>
          </a:xfrm>
          <a:custGeom>
            <a:avLst/>
            <a:gdLst/>
            <a:ahLst/>
            <a:cxnLst/>
            <a:rect l="l" t="t" r="r" b="b"/>
            <a:pathLst>
              <a:path w="2053520" h="1137137">
                <a:moveTo>
                  <a:pt x="0" y="0"/>
                </a:moveTo>
                <a:lnTo>
                  <a:pt x="2053520" y="0"/>
                </a:lnTo>
                <a:lnTo>
                  <a:pt x="2053520" y="1137137"/>
                </a:lnTo>
                <a:lnTo>
                  <a:pt x="0" y="11371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875209" y="498799"/>
            <a:ext cx="1877473" cy="964552"/>
          </a:xfrm>
          <a:custGeom>
            <a:avLst/>
            <a:gdLst/>
            <a:ahLst/>
            <a:cxnLst/>
            <a:rect l="l" t="t" r="r" b="b"/>
            <a:pathLst>
              <a:path w="1877473" h="964552">
                <a:moveTo>
                  <a:pt x="0" y="0"/>
                </a:moveTo>
                <a:lnTo>
                  <a:pt x="1877474" y="0"/>
                </a:lnTo>
                <a:lnTo>
                  <a:pt x="1877474" y="964552"/>
                </a:lnTo>
                <a:lnTo>
                  <a:pt x="0" y="9645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5507024" y="1943519"/>
            <a:ext cx="7080137" cy="1081364"/>
            <a:chOff x="0" y="0"/>
            <a:chExt cx="1864727" cy="2848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64727" cy="284804"/>
            </a:xfrm>
            <a:custGeom>
              <a:avLst/>
              <a:gdLst/>
              <a:ahLst/>
              <a:cxnLst/>
              <a:rect l="l" t="t" r="r" b="b"/>
              <a:pathLst>
                <a:path w="1864727" h="284804">
                  <a:moveTo>
                    <a:pt x="55767" y="0"/>
                  </a:moveTo>
                  <a:lnTo>
                    <a:pt x="1808961" y="0"/>
                  </a:lnTo>
                  <a:cubicBezTo>
                    <a:pt x="1823751" y="0"/>
                    <a:pt x="1837935" y="5875"/>
                    <a:pt x="1848394" y="16334"/>
                  </a:cubicBezTo>
                  <a:cubicBezTo>
                    <a:pt x="1858852" y="26792"/>
                    <a:pt x="1864727" y="40977"/>
                    <a:pt x="1864727" y="55767"/>
                  </a:cubicBezTo>
                  <a:lnTo>
                    <a:pt x="1864727" y="229037"/>
                  </a:lnTo>
                  <a:cubicBezTo>
                    <a:pt x="1864727" y="259836"/>
                    <a:pt x="1839760" y="284804"/>
                    <a:pt x="1808961" y="284804"/>
                  </a:cubicBezTo>
                  <a:lnTo>
                    <a:pt x="55767" y="284804"/>
                  </a:lnTo>
                  <a:cubicBezTo>
                    <a:pt x="24968" y="284804"/>
                    <a:pt x="0" y="259836"/>
                    <a:pt x="0" y="229037"/>
                  </a:cubicBezTo>
                  <a:lnTo>
                    <a:pt x="0" y="55767"/>
                  </a:lnTo>
                  <a:cubicBezTo>
                    <a:pt x="0" y="24968"/>
                    <a:pt x="24968" y="0"/>
                    <a:pt x="55767" y="0"/>
                  </a:cubicBezTo>
                  <a:close/>
                </a:path>
              </a:pathLst>
            </a:custGeom>
            <a:solidFill>
              <a:srgbClr val="3E630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864727" cy="351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670587" y="2064065"/>
            <a:ext cx="4946826" cy="71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7FFF5"/>
                </a:solidFill>
                <a:latin typeface="Poppins Bold"/>
                <a:ea typeface="Poppins Bold"/>
                <a:cs typeface="Poppins Bold"/>
                <a:sym typeface="Poppins Bold"/>
              </a:rPr>
              <a:t>Final Presentation 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21596" y="4410710"/>
            <a:ext cx="10844808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Image Classification using YOLOV8m-cls </a:t>
            </a:r>
          </a:p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 Predicting Forest Fires Classes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05632" y="7765661"/>
            <a:ext cx="8076737" cy="441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Musliadi | Muhammad Zulkarnaini | Shafarina Irzani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77590" y="7004899"/>
            <a:ext cx="1532819" cy="68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325009"/>
                </a:solidFill>
                <a:latin typeface="Poppins Bold"/>
                <a:ea typeface="Poppins Bold"/>
                <a:cs typeface="Poppins Bold"/>
                <a:sym typeface="Poppins Bold"/>
              </a:rPr>
              <a:t>BDC10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200" y="765690"/>
            <a:ext cx="15849600" cy="827645"/>
            <a:chOff x="0" y="0"/>
            <a:chExt cx="4174380" cy="217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4380" cy="217981"/>
            </a:xfrm>
            <a:custGeom>
              <a:avLst/>
              <a:gdLst/>
              <a:ahLst/>
              <a:cxnLst/>
              <a:rect l="l" t="t" r="r" b="b"/>
              <a:pathLst>
                <a:path w="4174380" h="217981">
                  <a:moveTo>
                    <a:pt x="14165" y="0"/>
                  </a:moveTo>
                  <a:lnTo>
                    <a:pt x="4160215" y="0"/>
                  </a:lnTo>
                  <a:cubicBezTo>
                    <a:pt x="4168038" y="0"/>
                    <a:pt x="4174380" y="6342"/>
                    <a:pt x="4174380" y="14165"/>
                  </a:cubicBezTo>
                  <a:lnTo>
                    <a:pt x="4174380" y="203815"/>
                  </a:lnTo>
                  <a:cubicBezTo>
                    <a:pt x="4174380" y="211638"/>
                    <a:pt x="4168038" y="217981"/>
                    <a:pt x="4160215" y="217981"/>
                  </a:cubicBezTo>
                  <a:lnTo>
                    <a:pt x="14165" y="217981"/>
                  </a:lnTo>
                  <a:cubicBezTo>
                    <a:pt x="6342" y="217981"/>
                    <a:pt x="0" y="211638"/>
                    <a:pt x="0" y="203815"/>
                  </a:cubicBezTo>
                  <a:lnTo>
                    <a:pt x="0" y="14165"/>
                  </a:lnTo>
                  <a:cubicBezTo>
                    <a:pt x="0" y="6342"/>
                    <a:pt x="6342" y="0"/>
                    <a:pt x="14165" y="0"/>
                  </a:cubicBezTo>
                  <a:close/>
                </a:path>
              </a:pathLst>
            </a:custGeom>
            <a:solidFill>
              <a:srgbClr val="EDE7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74380" cy="256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43139" y="925261"/>
            <a:ext cx="508503" cy="508503"/>
          </a:xfrm>
          <a:custGeom>
            <a:avLst/>
            <a:gdLst/>
            <a:ahLst/>
            <a:cxnLst/>
            <a:rect l="l" t="t" r="r" b="b"/>
            <a:pathLst>
              <a:path w="508503" h="508503">
                <a:moveTo>
                  <a:pt x="0" y="0"/>
                </a:moveTo>
                <a:lnTo>
                  <a:pt x="508503" y="0"/>
                </a:lnTo>
                <a:lnTo>
                  <a:pt x="508503" y="508503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19200" y="1817986"/>
            <a:ext cx="7412962" cy="7792098"/>
            <a:chOff x="0" y="0"/>
            <a:chExt cx="9883950" cy="10389464"/>
          </a:xfrm>
        </p:grpSpPr>
        <p:sp>
          <p:nvSpPr>
            <p:cNvPr id="7" name="AutoShape 7"/>
            <p:cNvSpPr/>
            <p:nvPr/>
          </p:nvSpPr>
          <p:spPr>
            <a:xfrm flipV="1">
              <a:off x="679295" y="214474"/>
              <a:ext cx="0" cy="9962758"/>
            </a:xfrm>
            <a:prstGeom prst="line">
              <a:avLst/>
            </a:prstGeom>
            <a:ln w="1270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Freeform 8"/>
            <p:cNvSpPr/>
            <p:nvPr/>
          </p:nvSpPr>
          <p:spPr>
            <a:xfrm>
              <a:off x="0" y="2298390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89"/>
                  </a:lnTo>
                  <a:lnTo>
                    <a:pt x="0" y="1358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90"/>
                  </a:lnTo>
                  <a:lnTo>
                    <a:pt x="0" y="1358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4516558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89"/>
                  </a:lnTo>
                  <a:lnTo>
                    <a:pt x="0" y="1358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6734726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90"/>
                  </a:lnTo>
                  <a:lnTo>
                    <a:pt x="0" y="1358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9030875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89"/>
                  </a:lnTo>
                  <a:lnTo>
                    <a:pt x="0" y="1358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3" name="Group 13"/>
            <p:cNvGrpSpPr/>
            <p:nvPr/>
          </p:nvGrpSpPr>
          <p:grpSpPr>
            <a:xfrm>
              <a:off x="1358590" y="214474"/>
              <a:ext cx="8525360" cy="1626792"/>
              <a:chOff x="0" y="0"/>
              <a:chExt cx="1684022" cy="32134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>
                  <a:alpha val="34902"/>
                </a:srgbClr>
              </a:solidFill>
              <a:ln w="38100" cap="rnd">
                <a:solidFill>
                  <a:srgbClr val="000000">
                    <a:alpha val="34902"/>
                  </a:srgbClr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3009201" y="707409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>
                      <a:alpha val="3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Understanding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1358590" y="2298465"/>
              <a:ext cx="8525360" cy="1626792"/>
              <a:chOff x="0" y="0"/>
              <a:chExt cx="1684022" cy="32134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>
                  <a:alpha val="34902"/>
                </a:srgbClr>
              </a:solidFill>
              <a:ln w="38100" cap="rnd">
                <a:solidFill>
                  <a:srgbClr val="000000">
                    <a:alpha val="34902"/>
                  </a:srgbClr>
                </a:solidFill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009201" y="2720665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>
                      <a:alpha val="3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Preparation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1358590" y="4382457"/>
              <a:ext cx="8525360" cy="1626792"/>
              <a:chOff x="0" y="0"/>
              <a:chExt cx="1684022" cy="32134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3009201" y="4792032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Modelling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1358590" y="6466448"/>
              <a:ext cx="8525360" cy="1626792"/>
              <a:chOff x="0" y="0"/>
              <a:chExt cx="1684022" cy="32134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>
                  <a:alpha val="34902"/>
                </a:srgbClr>
              </a:solidFill>
              <a:ln w="38100" cap="rnd">
                <a:solidFill>
                  <a:srgbClr val="000000">
                    <a:alpha val="34902"/>
                  </a:srgbClr>
                </a:solidFill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009201" y="6888723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>
                      <a:alpha val="3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Evaluation</a:t>
              </a:r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1358590" y="8550440"/>
              <a:ext cx="8525360" cy="1626792"/>
              <a:chOff x="0" y="0"/>
              <a:chExt cx="1684022" cy="32134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>
                  <a:alpha val="34902"/>
                </a:srgbClr>
              </a:solidFill>
              <a:ln w="38100" cap="rnd">
                <a:solidFill>
                  <a:srgbClr val="000000">
                    <a:alpha val="34902"/>
                  </a:srgbClr>
                </a:solidFill>
                <a:prstDash val="solid"/>
                <a:round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3009201" y="9016939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>
                      <a:alpha val="3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Deployment</a:t>
              </a:r>
            </a:p>
          </p:txBody>
        </p:sp>
        <p:sp>
          <p:nvSpPr>
            <p:cNvPr id="33" name="Freeform 33"/>
            <p:cNvSpPr/>
            <p:nvPr/>
          </p:nvSpPr>
          <p:spPr>
            <a:xfrm>
              <a:off x="194374" y="209633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94374" y="2485515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94374" y="6913436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194374" y="9225249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194374" y="4710932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8" name="TextBox 38"/>
          <p:cNvSpPr txBox="1"/>
          <p:nvPr/>
        </p:nvSpPr>
        <p:spPr>
          <a:xfrm>
            <a:off x="1443139" y="959888"/>
            <a:ext cx="508503" cy="40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F7FFF5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828465" y="716280"/>
            <a:ext cx="6631071" cy="71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233906"/>
                </a:solidFill>
                <a:latin typeface="Poppins Bold"/>
                <a:ea typeface="Poppins Bold"/>
                <a:cs typeface="Poppins Bold"/>
                <a:sym typeface="Poppins Bold"/>
              </a:rPr>
              <a:t>Hasil dan Proses Analisis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8966968" y="2724684"/>
            <a:ext cx="8424454" cy="5295652"/>
            <a:chOff x="0" y="0"/>
            <a:chExt cx="11232606" cy="7060869"/>
          </a:xfrm>
        </p:grpSpPr>
        <p:sp>
          <p:nvSpPr>
            <p:cNvPr id="41" name="Freeform 41"/>
            <p:cNvSpPr/>
            <p:nvPr/>
          </p:nvSpPr>
          <p:spPr>
            <a:xfrm>
              <a:off x="0" y="1445959"/>
              <a:ext cx="11232606" cy="5614910"/>
            </a:xfrm>
            <a:custGeom>
              <a:avLst/>
              <a:gdLst/>
              <a:ahLst/>
              <a:cxnLst/>
              <a:rect l="l" t="t" r="r" b="b"/>
              <a:pathLst>
                <a:path w="11232606" h="5614910">
                  <a:moveTo>
                    <a:pt x="0" y="0"/>
                  </a:moveTo>
                  <a:lnTo>
                    <a:pt x="11232606" y="0"/>
                  </a:lnTo>
                  <a:lnTo>
                    <a:pt x="11232606" y="5614910"/>
                  </a:lnTo>
                  <a:lnTo>
                    <a:pt x="0" y="56149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00299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id="42" name="Group 42"/>
            <p:cNvGrpSpPr/>
            <p:nvPr/>
          </p:nvGrpSpPr>
          <p:grpSpPr>
            <a:xfrm>
              <a:off x="1170669" y="0"/>
              <a:ext cx="8853769" cy="1030682"/>
              <a:chOff x="0" y="0"/>
              <a:chExt cx="2459380" cy="286301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2459380" cy="286301"/>
              </a:xfrm>
              <a:custGeom>
                <a:avLst/>
                <a:gdLst/>
                <a:ahLst/>
                <a:cxnLst/>
                <a:rect l="l" t="t" r="r" b="b"/>
                <a:pathLst>
                  <a:path w="2459380" h="286301">
                    <a:moveTo>
                      <a:pt x="13991" y="0"/>
                    </a:moveTo>
                    <a:lnTo>
                      <a:pt x="2445389" y="0"/>
                    </a:lnTo>
                    <a:cubicBezTo>
                      <a:pt x="2449100" y="0"/>
                      <a:pt x="2452659" y="1474"/>
                      <a:pt x="2455282" y="4098"/>
                    </a:cubicBezTo>
                    <a:cubicBezTo>
                      <a:pt x="2457906" y="6722"/>
                      <a:pt x="2459380" y="10280"/>
                      <a:pt x="2459380" y="13991"/>
                    </a:cubicBezTo>
                    <a:lnTo>
                      <a:pt x="2459380" y="272310"/>
                    </a:lnTo>
                    <a:cubicBezTo>
                      <a:pt x="2459380" y="280037"/>
                      <a:pt x="2453117" y="286301"/>
                      <a:pt x="2445389" y="286301"/>
                    </a:cubicBezTo>
                    <a:lnTo>
                      <a:pt x="13991" y="286301"/>
                    </a:lnTo>
                    <a:cubicBezTo>
                      <a:pt x="10280" y="286301"/>
                      <a:pt x="6722" y="284827"/>
                      <a:pt x="4098" y="282203"/>
                    </a:cubicBezTo>
                    <a:cubicBezTo>
                      <a:pt x="1474" y="279579"/>
                      <a:pt x="0" y="276020"/>
                      <a:pt x="0" y="272310"/>
                    </a:cubicBezTo>
                    <a:lnTo>
                      <a:pt x="0" y="13991"/>
                    </a:lnTo>
                    <a:cubicBezTo>
                      <a:pt x="0" y="10280"/>
                      <a:pt x="1474" y="6722"/>
                      <a:pt x="4098" y="4098"/>
                    </a:cubicBezTo>
                    <a:cubicBezTo>
                      <a:pt x="6722" y="1474"/>
                      <a:pt x="10280" y="0"/>
                      <a:pt x="13991" y="0"/>
                    </a:cubicBezTo>
                    <a:close/>
                  </a:path>
                </a:pathLst>
              </a:custGeom>
              <a:solidFill>
                <a:srgbClr val="1A5221">
                  <a:alpha val="80000"/>
                </a:srgbClr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9525"/>
                <a:ext cx="2459380" cy="295826"/>
              </a:xfrm>
              <a:prstGeom prst="rect">
                <a:avLst/>
              </a:prstGeom>
            </p:spPr>
            <p:txBody>
              <a:bodyPr lIns="127000" tIns="127000" rIns="127000" bIns="127000" rtlCol="0" anchor="ctr"/>
              <a:lstStyle/>
              <a:p>
                <a:pPr algn="ctr">
                  <a:lnSpc>
                    <a:spcPts val="1320"/>
                  </a:lnSpc>
                </a:pPr>
                <a:endParaRPr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1462168" y="181981"/>
              <a:ext cx="8308270" cy="638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FAF4D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Pemilihan Base Model Terbaik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200" y="765690"/>
            <a:ext cx="15849600" cy="827645"/>
            <a:chOff x="0" y="0"/>
            <a:chExt cx="4174380" cy="217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4380" cy="217981"/>
            </a:xfrm>
            <a:custGeom>
              <a:avLst/>
              <a:gdLst/>
              <a:ahLst/>
              <a:cxnLst/>
              <a:rect l="l" t="t" r="r" b="b"/>
              <a:pathLst>
                <a:path w="4174380" h="217981">
                  <a:moveTo>
                    <a:pt x="14165" y="0"/>
                  </a:moveTo>
                  <a:lnTo>
                    <a:pt x="4160215" y="0"/>
                  </a:lnTo>
                  <a:cubicBezTo>
                    <a:pt x="4168038" y="0"/>
                    <a:pt x="4174380" y="6342"/>
                    <a:pt x="4174380" y="14165"/>
                  </a:cubicBezTo>
                  <a:lnTo>
                    <a:pt x="4174380" y="203815"/>
                  </a:lnTo>
                  <a:cubicBezTo>
                    <a:pt x="4174380" y="211638"/>
                    <a:pt x="4168038" y="217981"/>
                    <a:pt x="4160215" y="217981"/>
                  </a:cubicBezTo>
                  <a:lnTo>
                    <a:pt x="14165" y="217981"/>
                  </a:lnTo>
                  <a:cubicBezTo>
                    <a:pt x="6342" y="217981"/>
                    <a:pt x="0" y="211638"/>
                    <a:pt x="0" y="203815"/>
                  </a:cubicBezTo>
                  <a:lnTo>
                    <a:pt x="0" y="14165"/>
                  </a:lnTo>
                  <a:cubicBezTo>
                    <a:pt x="0" y="6342"/>
                    <a:pt x="6342" y="0"/>
                    <a:pt x="14165" y="0"/>
                  </a:cubicBezTo>
                  <a:close/>
                </a:path>
              </a:pathLst>
            </a:custGeom>
            <a:solidFill>
              <a:srgbClr val="EDE7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74380" cy="256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43139" y="925261"/>
            <a:ext cx="508503" cy="508503"/>
          </a:xfrm>
          <a:custGeom>
            <a:avLst/>
            <a:gdLst/>
            <a:ahLst/>
            <a:cxnLst/>
            <a:rect l="l" t="t" r="r" b="b"/>
            <a:pathLst>
              <a:path w="508503" h="508503">
                <a:moveTo>
                  <a:pt x="0" y="0"/>
                </a:moveTo>
                <a:lnTo>
                  <a:pt x="508503" y="0"/>
                </a:lnTo>
                <a:lnTo>
                  <a:pt x="508503" y="508503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19200" y="1817986"/>
            <a:ext cx="7412962" cy="7792098"/>
            <a:chOff x="0" y="0"/>
            <a:chExt cx="9883950" cy="10389464"/>
          </a:xfrm>
        </p:grpSpPr>
        <p:sp>
          <p:nvSpPr>
            <p:cNvPr id="7" name="AutoShape 7"/>
            <p:cNvSpPr/>
            <p:nvPr/>
          </p:nvSpPr>
          <p:spPr>
            <a:xfrm flipV="1">
              <a:off x="679295" y="214474"/>
              <a:ext cx="0" cy="9962758"/>
            </a:xfrm>
            <a:prstGeom prst="line">
              <a:avLst/>
            </a:prstGeom>
            <a:ln w="1270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Freeform 8"/>
            <p:cNvSpPr/>
            <p:nvPr/>
          </p:nvSpPr>
          <p:spPr>
            <a:xfrm>
              <a:off x="0" y="2298390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89"/>
                  </a:lnTo>
                  <a:lnTo>
                    <a:pt x="0" y="1358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90"/>
                  </a:lnTo>
                  <a:lnTo>
                    <a:pt x="0" y="1358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4516558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89"/>
                  </a:lnTo>
                  <a:lnTo>
                    <a:pt x="0" y="1358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6734726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90"/>
                  </a:lnTo>
                  <a:lnTo>
                    <a:pt x="0" y="1358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9030875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89"/>
                  </a:lnTo>
                  <a:lnTo>
                    <a:pt x="0" y="1358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3" name="Group 13"/>
            <p:cNvGrpSpPr/>
            <p:nvPr/>
          </p:nvGrpSpPr>
          <p:grpSpPr>
            <a:xfrm>
              <a:off x="1358590" y="214474"/>
              <a:ext cx="8525360" cy="1626792"/>
              <a:chOff x="0" y="0"/>
              <a:chExt cx="1684022" cy="32134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>
                  <a:alpha val="34902"/>
                </a:srgbClr>
              </a:solidFill>
              <a:ln w="38100" cap="rnd">
                <a:solidFill>
                  <a:srgbClr val="000000">
                    <a:alpha val="34902"/>
                  </a:srgbClr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3009201" y="707409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>
                      <a:alpha val="3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Understanding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1358590" y="2298465"/>
              <a:ext cx="8525360" cy="1626792"/>
              <a:chOff x="0" y="0"/>
              <a:chExt cx="1684022" cy="32134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>
                  <a:alpha val="34902"/>
                </a:srgbClr>
              </a:solidFill>
              <a:ln w="38100" cap="rnd">
                <a:solidFill>
                  <a:srgbClr val="000000">
                    <a:alpha val="34902"/>
                  </a:srgbClr>
                </a:solidFill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009201" y="2720665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>
                      <a:alpha val="3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Preparation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1358590" y="4382457"/>
              <a:ext cx="8525360" cy="1626792"/>
              <a:chOff x="0" y="0"/>
              <a:chExt cx="1684022" cy="32134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>
                  <a:alpha val="34902"/>
                </a:srgbClr>
              </a:solidFill>
              <a:ln w="38100" cap="rnd">
                <a:solidFill>
                  <a:srgbClr val="000000">
                    <a:alpha val="34902"/>
                  </a:srgbClr>
                </a:solidFill>
                <a:prstDash val="solid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3009201" y="4827400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>
                      <a:alpha val="3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Modelling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1358590" y="6466448"/>
              <a:ext cx="8525360" cy="1626792"/>
              <a:chOff x="0" y="0"/>
              <a:chExt cx="1684022" cy="32134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009201" y="6863323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Evaluation</a:t>
              </a:r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1358590" y="8550440"/>
              <a:ext cx="8525360" cy="1626792"/>
              <a:chOff x="0" y="0"/>
              <a:chExt cx="1684022" cy="32134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>
                  <a:alpha val="34902"/>
                </a:srgbClr>
              </a:solidFill>
              <a:ln w="38100" cap="rnd">
                <a:solidFill>
                  <a:srgbClr val="000000">
                    <a:alpha val="34902"/>
                  </a:srgbClr>
                </a:solidFill>
                <a:prstDash val="solid"/>
                <a:round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3009201" y="9016939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>
                      <a:alpha val="3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Deployment</a:t>
              </a:r>
            </a:p>
          </p:txBody>
        </p:sp>
        <p:sp>
          <p:nvSpPr>
            <p:cNvPr id="33" name="Freeform 33"/>
            <p:cNvSpPr/>
            <p:nvPr/>
          </p:nvSpPr>
          <p:spPr>
            <a:xfrm>
              <a:off x="194374" y="209633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94374" y="4710932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94374" y="2492616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194374" y="9225249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194374" y="6929247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3"/>
                  </a:lnTo>
                  <a:lnTo>
                    <a:pt x="0" y="96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>
            <a:off x="9939900" y="1705661"/>
            <a:ext cx="6640327" cy="773011"/>
            <a:chOff x="0" y="0"/>
            <a:chExt cx="2459380" cy="28630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459380" cy="286301"/>
            </a:xfrm>
            <a:custGeom>
              <a:avLst/>
              <a:gdLst/>
              <a:ahLst/>
              <a:cxnLst/>
              <a:rect l="l" t="t" r="r" b="b"/>
              <a:pathLst>
                <a:path w="2459380" h="286301">
                  <a:moveTo>
                    <a:pt x="13991" y="0"/>
                  </a:moveTo>
                  <a:lnTo>
                    <a:pt x="2445389" y="0"/>
                  </a:lnTo>
                  <a:cubicBezTo>
                    <a:pt x="2449100" y="0"/>
                    <a:pt x="2452659" y="1474"/>
                    <a:pt x="2455282" y="4098"/>
                  </a:cubicBezTo>
                  <a:cubicBezTo>
                    <a:pt x="2457906" y="6722"/>
                    <a:pt x="2459380" y="10280"/>
                    <a:pt x="2459380" y="13991"/>
                  </a:cubicBezTo>
                  <a:lnTo>
                    <a:pt x="2459380" y="272310"/>
                  </a:lnTo>
                  <a:cubicBezTo>
                    <a:pt x="2459380" y="280037"/>
                    <a:pt x="2453117" y="286301"/>
                    <a:pt x="2445389" y="286301"/>
                  </a:cubicBezTo>
                  <a:lnTo>
                    <a:pt x="13991" y="286301"/>
                  </a:lnTo>
                  <a:cubicBezTo>
                    <a:pt x="10280" y="286301"/>
                    <a:pt x="6722" y="284827"/>
                    <a:pt x="4098" y="282203"/>
                  </a:cubicBezTo>
                  <a:cubicBezTo>
                    <a:pt x="1474" y="279579"/>
                    <a:pt x="0" y="276020"/>
                    <a:pt x="0" y="272310"/>
                  </a:cubicBezTo>
                  <a:lnTo>
                    <a:pt x="0" y="13991"/>
                  </a:lnTo>
                  <a:cubicBezTo>
                    <a:pt x="0" y="10280"/>
                    <a:pt x="1474" y="6722"/>
                    <a:pt x="4098" y="4098"/>
                  </a:cubicBezTo>
                  <a:cubicBezTo>
                    <a:pt x="6722" y="1474"/>
                    <a:pt x="10280" y="0"/>
                    <a:pt x="13991" y="0"/>
                  </a:cubicBezTo>
                  <a:close/>
                </a:path>
              </a:pathLst>
            </a:custGeom>
            <a:solidFill>
              <a:srgbClr val="1A5221">
                <a:alpha val="8000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9525"/>
              <a:ext cx="2459380" cy="295826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320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0158524" y="1835002"/>
            <a:ext cx="6231203" cy="485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AF4DC"/>
                </a:solidFill>
                <a:latin typeface="Poppins Bold"/>
                <a:ea typeface="Poppins Bold"/>
                <a:cs typeface="Poppins Bold"/>
                <a:sym typeface="Poppins Bold"/>
              </a:rPr>
              <a:t>Train Loss &amp; Accuracy Model</a:t>
            </a:r>
          </a:p>
        </p:txBody>
      </p:sp>
      <p:sp>
        <p:nvSpPr>
          <p:cNvPr id="42" name="Freeform 42"/>
          <p:cNvSpPr/>
          <p:nvPr/>
        </p:nvSpPr>
        <p:spPr>
          <a:xfrm>
            <a:off x="9577039" y="2592972"/>
            <a:ext cx="7366049" cy="7375268"/>
          </a:xfrm>
          <a:custGeom>
            <a:avLst/>
            <a:gdLst/>
            <a:ahLst/>
            <a:cxnLst/>
            <a:rect l="l" t="t" r="r" b="b"/>
            <a:pathLst>
              <a:path w="7366049" h="7375268">
                <a:moveTo>
                  <a:pt x="0" y="0"/>
                </a:moveTo>
                <a:lnTo>
                  <a:pt x="7366048" y="0"/>
                </a:lnTo>
                <a:lnTo>
                  <a:pt x="7366048" y="7375268"/>
                </a:lnTo>
                <a:lnTo>
                  <a:pt x="0" y="73752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43" name="TextBox 43"/>
          <p:cNvSpPr txBox="1"/>
          <p:nvPr/>
        </p:nvSpPr>
        <p:spPr>
          <a:xfrm>
            <a:off x="1443139" y="959888"/>
            <a:ext cx="508503" cy="40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F7FFF5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828465" y="716280"/>
            <a:ext cx="6631071" cy="71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233906"/>
                </a:solidFill>
                <a:latin typeface="Poppins Bold"/>
                <a:ea typeface="Poppins Bold"/>
                <a:cs typeface="Poppins Bold"/>
                <a:sym typeface="Poppins Bold"/>
              </a:rPr>
              <a:t>Hasil dan Proses Analisis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200" y="765690"/>
            <a:ext cx="15849600" cy="827645"/>
            <a:chOff x="0" y="0"/>
            <a:chExt cx="4174380" cy="217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4380" cy="217981"/>
            </a:xfrm>
            <a:custGeom>
              <a:avLst/>
              <a:gdLst/>
              <a:ahLst/>
              <a:cxnLst/>
              <a:rect l="l" t="t" r="r" b="b"/>
              <a:pathLst>
                <a:path w="4174380" h="217981">
                  <a:moveTo>
                    <a:pt x="14165" y="0"/>
                  </a:moveTo>
                  <a:lnTo>
                    <a:pt x="4160215" y="0"/>
                  </a:lnTo>
                  <a:cubicBezTo>
                    <a:pt x="4168038" y="0"/>
                    <a:pt x="4174380" y="6342"/>
                    <a:pt x="4174380" y="14165"/>
                  </a:cubicBezTo>
                  <a:lnTo>
                    <a:pt x="4174380" y="203815"/>
                  </a:lnTo>
                  <a:cubicBezTo>
                    <a:pt x="4174380" y="211638"/>
                    <a:pt x="4168038" y="217981"/>
                    <a:pt x="4160215" y="217981"/>
                  </a:cubicBezTo>
                  <a:lnTo>
                    <a:pt x="14165" y="217981"/>
                  </a:lnTo>
                  <a:cubicBezTo>
                    <a:pt x="6342" y="217981"/>
                    <a:pt x="0" y="211638"/>
                    <a:pt x="0" y="203815"/>
                  </a:cubicBezTo>
                  <a:lnTo>
                    <a:pt x="0" y="14165"/>
                  </a:lnTo>
                  <a:cubicBezTo>
                    <a:pt x="0" y="6342"/>
                    <a:pt x="6342" y="0"/>
                    <a:pt x="14165" y="0"/>
                  </a:cubicBezTo>
                  <a:close/>
                </a:path>
              </a:pathLst>
            </a:custGeom>
            <a:solidFill>
              <a:srgbClr val="EDE7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74380" cy="256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43139" y="925261"/>
            <a:ext cx="508503" cy="508503"/>
          </a:xfrm>
          <a:custGeom>
            <a:avLst/>
            <a:gdLst/>
            <a:ahLst/>
            <a:cxnLst/>
            <a:rect l="l" t="t" r="r" b="b"/>
            <a:pathLst>
              <a:path w="508503" h="508503">
                <a:moveTo>
                  <a:pt x="0" y="0"/>
                </a:moveTo>
                <a:lnTo>
                  <a:pt x="508503" y="0"/>
                </a:lnTo>
                <a:lnTo>
                  <a:pt x="508503" y="508503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19200" y="1817986"/>
            <a:ext cx="7412962" cy="7792098"/>
            <a:chOff x="0" y="0"/>
            <a:chExt cx="9883950" cy="10389464"/>
          </a:xfrm>
        </p:grpSpPr>
        <p:sp>
          <p:nvSpPr>
            <p:cNvPr id="7" name="AutoShape 7"/>
            <p:cNvSpPr/>
            <p:nvPr/>
          </p:nvSpPr>
          <p:spPr>
            <a:xfrm flipV="1">
              <a:off x="679295" y="214474"/>
              <a:ext cx="0" cy="9962758"/>
            </a:xfrm>
            <a:prstGeom prst="line">
              <a:avLst/>
            </a:prstGeom>
            <a:ln w="1270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Freeform 8"/>
            <p:cNvSpPr/>
            <p:nvPr/>
          </p:nvSpPr>
          <p:spPr>
            <a:xfrm>
              <a:off x="0" y="2298390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89"/>
                  </a:lnTo>
                  <a:lnTo>
                    <a:pt x="0" y="1358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90"/>
                  </a:lnTo>
                  <a:lnTo>
                    <a:pt x="0" y="1358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4516558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89"/>
                  </a:lnTo>
                  <a:lnTo>
                    <a:pt x="0" y="1358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6734726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90"/>
                  </a:lnTo>
                  <a:lnTo>
                    <a:pt x="0" y="1358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9030875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89"/>
                  </a:lnTo>
                  <a:lnTo>
                    <a:pt x="0" y="1358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3" name="Group 13"/>
            <p:cNvGrpSpPr/>
            <p:nvPr/>
          </p:nvGrpSpPr>
          <p:grpSpPr>
            <a:xfrm>
              <a:off x="1358590" y="214474"/>
              <a:ext cx="8525360" cy="1626792"/>
              <a:chOff x="0" y="0"/>
              <a:chExt cx="1684022" cy="32134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>
                  <a:alpha val="34902"/>
                </a:srgbClr>
              </a:solidFill>
              <a:ln w="38100" cap="rnd">
                <a:solidFill>
                  <a:srgbClr val="000000">
                    <a:alpha val="34902"/>
                  </a:srgbClr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3009201" y="707409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>
                      <a:alpha val="3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Understanding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1358590" y="2298465"/>
              <a:ext cx="8525360" cy="1626792"/>
              <a:chOff x="0" y="0"/>
              <a:chExt cx="1684022" cy="32134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>
                  <a:alpha val="34902"/>
                </a:srgbClr>
              </a:solidFill>
              <a:ln w="38100" cap="rnd">
                <a:solidFill>
                  <a:srgbClr val="000000">
                    <a:alpha val="34902"/>
                  </a:srgbClr>
                </a:solidFill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009201" y="2720665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>
                      <a:alpha val="3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Preparation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1358590" y="4382457"/>
              <a:ext cx="8525360" cy="1626792"/>
              <a:chOff x="0" y="0"/>
              <a:chExt cx="1684022" cy="32134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>
                  <a:alpha val="34902"/>
                </a:srgbClr>
              </a:solidFill>
              <a:ln w="38100" cap="rnd">
                <a:solidFill>
                  <a:srgbClr val="000000">
                    <a:alpha val="34902"/>
                  </a:srgbClr>
                </a:solidFill>
                <a:prstDash val="solid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3009201" y="4827400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>
                      <a:alpha val="3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Modelling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1358590" y="6466448"/>
              <a:ext cx="8525360" cy="1626792"/>
              <a:chOff x="0" y="0"/>
              <a:chExt cx="1684022" cy="32134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>
                  <a:alpha val="34902"/>
                </a:srgbClr>
              </a:solidFill>
              <a:ln w="38100" cap="rnd">
                <a:solidFill>
                  <a:srgbClr val="000000">
                    <a:alpha val="34902"/>
                  </a:srgbClr>
                </a:solidFill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009201" y="6853111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>
                      <a:alpha val="3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Evaluation</a:t>
              </a:r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1358590" y="8550440"/>
              <a:ext cx="8525360" cy="1626792"/>
              <a:chOff x="0" y="0"/>
              <a:chExt cx="1684022" cy="32134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3009201" y="9016939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Deployment</a:t>
              </a:r>
            </a:p>
          </p:txBody>
        </p:sp>
        <p:sp>
          <p:nvSpPr>
            <p:cNvPr id="33" name="Freeform 33"/>
            <p:cNvSpPr/>
            <p:nvPr/>
          </p:nvSpPr>
          <p:spPr>
            <a:xfrm>
              <a:off x="194374" y="209633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94374" y="4710932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94374" y="2492616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194374" y="6913436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194374" y="9225249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>
            <a:off x="10250676" y="2254392"/>
            <a:ext cx="5705725" cy="2482765"/>
            <a:chOff x="0" y="0"/>
            <a:chExt cx="7607633" cy="3310354"/>
          </a:xfrm>
        </p:grpSpPr>
        <p:sp>
          <p:nvSpPr>
            <p:cNvPr id="39" name="Freeform 39"/>
            <p:cNvSpPr/>
            <p:nvPr/>
          </p:nvSpPr>
          <p:spPr>
            <a:xfrm rot="-10800000">
              <a:off x="0" y="2438396"/>
              <a:ext cx="7581220" cy="871958"/>
            </a:xfrm>
            <a:custGeom>
              <a:avLst/>
              <a:gdLst/>
              <a:ahLst/>
              <a:cxnLst/>
              <a:rect l="l" t="t" r="r" b="b"/>
              <a:pathLst>
                <a:path w="7581220" h="871958">
                  <a:moveTo>
                    <a:pt x="0" y="0"/>
                  </a:moveTo>
                  <a:lnTo>
                    <a:pt x="7581220" y="0"/>
                  </a:lnTo>
                  <a:lnTo>
                    <a:pt x="7581220" y="871958"/>
                  </a:lnTo>
                  <a:lnTo>
                    <a:pt x="0" y="871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72000"/>
              </a:blip>
              <a:stretch>
                <a:fillRect b="-149966"/>
              </a:stretch>
            </a:blipFill>
          </p:spPr>
        </p:sp>
        <p:grpSp>
          <p:nvGrpSpPr>
            <p:cNvPr id="40" name="Group 40"/>
            <p:cNvGrpSpPr/>
            <p:nvPr/>
          </p:nvGrpSpPr>
          <p:grpSpPr>
            <a:xfrm>
              <a:off x="0" y="0"/>
              <a:ext cx="7607633" cy="2591660"/>
              <a:chOff x="0" y="0"/>
              <a:chExt cx="11452897" cy="390161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1452897" cy="3901610"/>
              </a:xfrm>
              <a:custGeom>
                <a:avLst/>
                <a:gdLst/>
                <a:ahLst/>
                <a:cxnLst/>
                <a:rect l="l" t="t" r="r" b="b"/>
                <a:pathLst>
                  <a:path w="11452897" h="3901610">
                    <a:moveTo>
                      <a:pt x="32751" y="0"/>
                    </a:moveTo>
                    <a:lnTo>
                      <a:pt x="11420146" y="0"/>
                    </a:lnTo>
                    <a:cubicBezTo>
                      <a:pt x="11438234" y="0"/>
                      <a:pt x="11452897" y="14663"/>
                      <a:pt x="11452897" y="32751"/>
                    </a:cubicBezTo>
                    <a:lnTo>
                      <a:pt x="11452897" y="3868859"/>
                    </a:lnTo>
                    <a:cubicBezTo>
                      <a:pt x="11452897" y="3886947"/>
                      <a:pt x="11438234" y="3901610"/>
                      <a:pt x="11420146" y="3901610"/>
                    </a:cubicBezTo>
                    <a:lnTo>
                      <a:pt x="32751" y="3901610"/>
                    </a:lnTo>
                    <a:cubicBezTo>
                      <a:pt x="14663" y="3901610"/>
                      <a:pt x="0" y="3886947"/>
                      <a:pt x="0" y="3868859"/>
                    </a:cubicBezTo>
                    <a:lnTo>
                      <a:pt x="0" y="32751"/>
                    </a:lnTo>
                    <a:cubicBezTo>
                      <a:pt x="0" y="14663"/>
                      <a:pt x="14663" y="0"/>
                      <a:pt x="327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rnd">
                <a:solidFill>
                  <a:srgbClr val="619D24"/>
                </a:solidFill>
                <a:prstDash val="solid"/>
                <a:round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11452897" cy="39397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75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3" name="Freeform 43"/>
            <p:cNvSpPr/>
            <p:nvPr/>
          </p:nvSpPr>
          <p:spPr>
            <a:xfrm>
              <a:off x="0" y="511359"/>
              <a:ext cx="1962219" cy="1568943"/>
            </a:xfrm>
            <a:custGeom>
              <a:avLst/>
              <a:gdLst/>
              <a:ahLst/>
              <a:cxnLst/>
              <a:rect l="l" t="t" r="r" b="b"/>
              <a:pathLst>
                <a:path w="1962219" h="1568943">
                  <a:moveTo>
                    <a:pt x="0" y="0"/>
                  </a:moveTo>
                  <a:lnTo>
                    <a:pt x="1962219" y="0"/>
                  </a:lnTo>
                  <a:lnTo>
                    <a:pt x="1962219" y="1568943"/>
                  </a:lnTo>
                  <a:lnTo>
                    <a:pt x="0" y="1568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0644" t="-1679" r="-26275" b="-1679"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5066588" y="511359"/>
              <a:ext cx="2223691" cy="1470275"/>
            </a:xfrm>
            <a:custGeom>
              <a:avLst/>
              <a:gdLst/>
              <a:ahLst/>
              <a:cxnLst/>
              <a:rect l="l" t="t" r="r" b="b"/>
              <a:pathLst>
                <a:path w="2223691" h="1470275">
                  <a:moveTo>
                    <a:pt x="0" y="0"/>
                  </a:moveTo>
                  <a:lnTo>
                    <a:pt x="2223691" y="0"/>
                  </a:lnTo>
                  <a:lnTo>
                    <a:pt x="2223691" y="1470275"/>
                  </a:lnTo>
                  <a:lnTo>
                    <a:pt x="0" y="1470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3713" r="-9253"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1962219" y="511359"/>
              <a:ext cx="3104369" cy="1371608"/>
            </a:xfrm>
            <a:custGeom>
              <a:avLst/>
              <a:gdLst/>
              <a:ahLst/>
              <a:cxnLst/>
              <a:rect l="l" t="t" r="r" b="b"/>
              <a:pathLst>
                <a:path w="3104369" h="1371608">
                  <a:moveTo>
                    <a:pt x="0" y="0"/>
                  </a:moveTo>
                  <a:lnTo>
                    <a:pt x="3104369" y="0"/>
                  </a:lnTo>
                  <a:lnTo>
                    <a:pt x="3104369" y="1371607"/>
                  </a:lnTo>
                  <a:lnTo>
                    <a:pt x="0" y="1371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b="-13165"/>
              </a:stretch>
            </a:blipFill>
          </p:spPr>
        </p:sp>
      </p:grpSp>
      <p:grpSp>
        <p:nvGrpSpPr>
          <p:cNvPr id="46" name="Group 46"/>
          <p:cNvGrpSpPr>
            <a:grpSpLocks noChangeAspect="1"/>
          </p:cNvGrpSpPr>
          <p:nvPr/>
        </p:nvGrpSpPr>
        <p:grpSpPr>
          <a:xfrm>
            <a:off x="9436131" y="5143500"/>
            <a:ext cx="7823169" cy="4291644"/>
            <a:chOff x="0" y="0"/>
            <a:chExt cx="5908040" cy="3241040"/>
          </a:xfrm>
        </p:grpSpPr>
        <p:sp>
          <p:nvSpPr>
            <p:cNvPr id="47" name="Freeform 47"/>
            <p:cNvSpPr/>
            <p:nvPr/>
          </p:nvSpPr>
          <p:spPr>
            <a:xfrm>
              <a:off x="6350" y="6350"/>
              <a:ext cx="5895340" cy="180340"/>
            </a:xfrm>
            <a:custGeom>
              <a:avLst/>
              <a:gdLst/>
              <a:ahLst/>
              <a:cxnLst/>
              <a:rect l="l" t="t" r="r" b="b"/>
              <a:pathLst>
                <a:path w="5895340" h="180340">
                  <a:moveTo>
                    <a:pt x="0" y="0"/>
                  </a:moveTo>
                  <a:lnTo>
                    <a:pt x="5895340" y="0"/>
                  </a:lnTo>
                  <a:lnTo>
                    <a:pt x="5895340" y="180340"/>
                  </a:lnTo>
                  <a:lnTo>
                    <a:pt x="0" y="180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F8CA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6350" y="193040"/>
              <a:ext cx="5895340" cy="3041650"/>
            </a:xfrm>
            <a:custGeom>
              <a:avLst/>
              <a:gdLst/>
              <a:ahLst/>
              <a:cxnLst/>
              <a:rect l="l" t="t" r="r" b="b"/>
              <a:pathLst>
                <a:path w="5895340" h="3041650">
                  <a:moveTo>
                    <a:pt x="5895340" y="3041650"/>
                  </a:moveTo>
                  <a:lnTo>
                    <a:pt x="0" y="3041650"/>
                  </a:lnTo>
                  <a:lnTo>
                    <a:pt x="0" y="0"/>
                  </a:lnTo>
                  <a:lnTo>
                    <a:pt x="5895340" y="0"/>
                  </a:lnTo>
                  <a:lnTo>
                    <a:pt x="5895340" y="3041650"/>
                  </a:lnTo>
                  <a:close/>
                </a:path>
              </a:pathLst>
            </a:custGeom>
            <a:blipFill>
              <a:blip r:embed="rId12"/>
              <a:stretch>
                <a:fillRect t="-4485" b="-4485"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>
              <a:off x="0" y="0"/>
              <a:ext cx="5908040" cy="3241040"/>
            </a:xfrm>
            <a:custGeom>
              <a:avLst/>
              <a:gdLst/>
              <a:ahLst/>
              <a:cxnLst/>
              <a:rect l="l" t="t" r="r" b="b"/>
              <a:pathLst>
                <a:path w="5908040" h="3241040">
                  <a:moveTo>
                    <a:pt x="5908040" y="3241040"/>
                  </a:moveTo>
                  <a:lnTo>
                    <a:pt x="0" y="3241040"/>
                  </a:lnTo>
                  <a:lnTo>
                    <a:pt x="0" y="0"/>
                  </a:lnTo>
                  <a:lnTo>
                    <a:pt x="5908040" y="0"/>
                  </a:lnTo>
                  <a:lnTo>
                    <a:pt x="5908040" y="3241040"/>
                  </a:lnTo>
                  <a:close/>
                  <a:moveTo>
                    <a:pt x="12700" y="3228340"/>
                  </a:moveTo>
                  <a:lnTo>
                    <a:pt x="5895340" y="3228340"/>
                  </a:lnTo>
                  <a:lnTo>
                    <a:pt x="5895340" y="12700"/>
                  </a:lnTo>
                  <a:lnTo>
                    <a:pt x="12700" y="12700"/>
                  </a:lnTo>
                  <a:lnTo>
                    <a:pt x="12700" y="3228340"/>
                  </a:lnTo>
                  <a:close/>
                  <a:moveTo>
                    <a:pt x="5895340" y="186690"/>
                  </a:moveTo>
                  <a:lnTo>
                    <a:pt x="12700" y="186690"/>
                  </a:lnTo>
                  <a:lnTo>
                    <a:pt x="12700" y="199390"/>
                  </a:lnTo>
                  <a:lnTo>
                    <a:pt x="5895340" y="199390"/>
                  </a:lnTo>
                  <a:lnTo>
                    <a:pt x="5895340" y="18669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149860" y="73660"/>
              <a:ext cx="299720" cy="63500"/>
            </a:xfrm>
            <a:custGeom>
              <a:avLst/>
              <a:gdLst/>
              <a:ahLst/>
              <a:cxnLst/>
              <a:rect l="l" t="t" r="r" b="b"/>
              <a:pathLst>
                <a:path w="299720" h="63500">
                  <a:moveTo>
                    <a:pt x="118110" y="0"/>
                  </a:moveTo>
                  <a:lnTo>
                    <a:pt x="181610" y="0"/>
                  </a:lnTo>
                  <a:lnTo>
                    <a:pt x="181610" y="63500"/>
                  </a:lnTo>
                  <a:lnTo>
                    <a:pt x="118110" y="63500"/>
                  </a:lnTo>
                  <a:lnTo>
                    <a:pt x="118110" y="0"/>
                  </a:lnTo>
                  <a:close/>
                  <a:moveTo>
                    <a:pt x="31750" y="0"/>
                  </a:moveTo>
                  <a:cubicBezTo>
                    <a:pt x="49530" y="0"/>
                    <a:pt x="63500" y="13970"/>
                    <a:pt x="63500" y="31750"/>
                  </a:cubicBezTo>
                  <a:cubicBezTo>
                    <a:pt x="63500" y="49530"/>
                    <a:pt x="49530" y="63500"/>
                    <a:pt x="31750" y="63500"/>
                  </a:cubicBezTo>
                  <a:cubicBezTo>
                    <a:pt x="13970" y="63500"/>
                    <a:pt x="0" y="49530"/>
                    <a:pt x="0" y="31750"/>
                  </a:cubicBezTo>
                  <a:cubicBezTo>
                    <a:pt x="0" y="13970"/>
                    <a:pt x="13970" y="0"/>
                    <a:pt x="31750" y="0"/>
                  </a:cubicBezTo>
                  <a:close/>
                  <a:moveTo>
                    <a:pt x="267970" y="0"/>
                  </a:moveTo>
                  <a:lnTo>
                    <a:pt x="236220" y="63500"/>
                  </a:lnTo>
                  <a:lnTo>
                    <a:pt x="299720" y="63500"/>
                  </a:lnTo>
                  <a:lnTo>
                    <a:pt x="267970" y="0"/>
                  </a:lnTo>
                  <a:close/>
                </a:path>
              </a:pathLst>
            </a:custGeom>
            <a:solidFill>
              <a:srgbClr val="484FA2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591820" y="88900"/>
              <a:ext cx="5175250" cy="33020"/>
            </a:xfrm>
            <a:custGeom>
              <a:avLst/>
              <a:gdLst/>
              <a:ahLst/>
              <a:cxnLst/>
              <a:rect l="l" t="t" r="r" b="b"/>
              <a:pathLst>
                <a:path w="5175250" h="33020">
                  <a:moveTo>
                    <a:pt x="5158740" y="33020"/>
                  </a:moveTo>
                  <a:lnTo>
                    <a:pt x="16510" y="33020"/>
                  </a:lnTo>
                  <a:cubicBezTo>
                    <a:pt x="7620" y="33020"/>
                    <a:pt x="0" y="25400"/>
                    <a:pt x="0" y="16510"/>
                  </a:cubicBezTo>
                  <a:lnTo>
                    <a:pt x="0" y="16510"/>
                  </a:lnTo>
                  <a:cubicBezTo>
                    <a:pt x="0" y="7620"/>
                    <a:pt x="7620" y="0"/>
                    <a:pt x="16510" y="0"/>
                  </a:cubicBezTo>
                  <a:lnTo>
                    <a:pt x="5158740" y="0"/>
                  </a:lnTo>
                  <a:cubicBezTo>
                    <a:pt x="5167630" y="0"/>
                    <a:pt x="5175250" y="7620"/>
                    <a:pt x="5175250" y="16510"/>
                  </a:cubicBezTo>
                  <a:lnTo>
                    <a:pt x="5175250" y="16510"/>
                  </a:lnTo>
                  <a:cubicBezTo>
                    <a:pt x="5173980" y="25400"/>
                    <a:pt x="5167630" y="33020"/>
                    <a:pt x="5158740" y="33020"/>
                  </a:cubicBezTo>
                  <a:close/>
                </a:path>
              </a:pathLst>
            </a:custGeom>
            <a:solidFill>
              <a:srgbClr val="F26D6F"/>
            </a:solidFill>
          </p:spPr>
        </p:sp>
      </p:grpSp>
      <p:sp>
        <p:nvSpPr>
          <p:cNvPr id="52" name="TextBox 52"/>
          <p:cNvSpPr txBox="1"/>
          <p:nvPr/>
        </p:nvSpPr>
        <p:spPr>
          <a:xfrm>
            <a:off x="1443139" y="959888"/>
            <a:ext cx="508503" cy="40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F7FFF5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828465" y="716280"/>
            <a:ext cx="6631071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233906"/>
                </a:solidFill>
                <a:latin typeface="Poppins Bold"/>
                <a:ea typeface="Poppins Bold"/>
                <a:cs typeface="Poppins Bold"/>
                <a:sym typeface="Poppins Bold"/>
              </a:rPr>
              <a:t>Hasil dan Proses Analisis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200" y="765690"/>
            <a:ext cx="15849600" cy="827645"/>
            <a:chOff x="0" y="0"/>
            <a:chExt cx="4174380" cy="217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4380" cy="217981"/>
            </a:xfrm>
            <a:custGeom>
              <a:avLst/>
              <a:gdLst/>
              <a:ahLst/>
              <a:cxnLst/>
              <a:rect l="l" t="t" r="r" b="b"/>
              <a:pathLst>
                <a:path w="4174380" h="217981">
                  <a:moveTo>
                    <a:pt x="14165" y="0"/>
                  </a:moveTo>
                  <a:lnTo>
                    <a:pt x="4160215" y="0"/>
                  </a:lnTo>
                  <a:cubicBezTo>
                    <a:pt x="4168038" y="0"/>
                    <a:pt x="4174380" y="6342"/>
                    <a:pt x="4174380" y="14165"/>
                  </a:cubicBezTo>
                  <a:lnTo>
                    <a:pt x="4174380" y="203815"/>
                  </a:lnTo>
                  <a:cubicBezTo>
                    <a:pt x="4174380" y="211638"/>
                    <a:pt x="4168038" y="217981"/>
                    <a:pt x="4160215" y="217981"/>
                  </a:cubicBezTo>
                  <a:lnTo>
                    <a:pt x="14165" y="217981"/>
                  </a:lnTo>
                  <a:cubicBezTo>
                    <a:pt x="6342" y="217981"/>
                    <a:pt x="0" y="211638"/>
                    <a:pt x="0" y="203815"/>
                  </a:cubicBezTo>
                  <a:lnTo>
                    <a:pt x="0" y="14165"/>
                  </a:lnTo>
                  <a:cubicBezTo>
                    <a:pt x="0" y="6342"/>
                    <a:pt x="6342" y="0"/>
                    <a:pt x="14165" y="0"/>
                  </a:cubicBezTo>
                  <a:close/>
                </a:path>
              </a:pathLst>
            </a:custGeom>
            <a:solidFill>
              <a:srgbClr val="EDE7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74380" cy="256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43139" y="925261"/>
            <a:ext cx="508503" cy="508503"/>
          </a:xfrm>
          <a:custGeom>
            <a:avLst/>
            <a:gdLst/>
            <a:ahLst/>
            <a:cxnLst/>
            <a:rect l="l" t="t" r="r" b="b"/>
            <a:pathLst>
              <a:path w="508503" h="508503">
                <a:moveTo>
                  <a:pt x="0" y="0"/>
                </a:moveTo>
                <a:lnTo>
                  <a:pt x="508503" y="0"/>
                </a:lnTo>
                <a:lnTo>
                  <a:pt x="508503" y="508503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19200" y="1817986"/>
            <a:ext cx="7412962" cy="7792098"/>
            <a:chOff x="0" y="0"/>
            <a:chExt cx="9883950" cy="10389464"/>
          </a:xfrm>
        </p:grpSpPr>
        <p:sp>
          <p:nvSpPr>
            <p:cNvPr id="7" name="AutoShape 7"/>
            <p:cNvSpPr/>
            <p:nvPr/>
          </p:nvSpPr>
          <p:spPr>
            <a:xfrm flipV="1">
              <a:off x="679295" y="214474"/>
              <a:ext cx="0" cy="9962758"/>
            </a:xfrm>
            <a:prstGeom prst="line">
              <a:avLst/>
            </a:prstGeom>
            <a:ln w="1270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Freeform 8"/>
            <p:cNvSpPr/>
            <p:nvPr/>
          </p:nvSpPr>
          <p:spPr>
            <a:xfrm>
              <a:off x="0" y="2298390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89"/>
                  </a:lnTo>
                  <a:lnTo>
                    <a:pt x="0" y="1358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90"/>
                  </a:lnTo>
                  <a:lnTo>
                    <a:pt x="0" y="1358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4516558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89"/>
                  </a:lnTo>
                  <a:lnTo>
                    <a:pt x="0" y="1358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6734726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90"/>
                  </a:lnTo>
                  <a:lnTo>
                    <a:pt x="0" y="1358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9030875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89"/>
                  </a:lnTo>
                  <a:lnTo>
                    <a:pt x="0" y="1358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3" name="Group 13"/>
            <p:cNvGrpSpPr/>
            <p:nvPr/>
          </p:nvGrpSpPr>
          <p:grpSpPr>
            <a:xfrm>
              <a:off x="1358590" y="214474"/>
              <a:ext cx="8525360" cy="1626792"/>
              <a:chOff x="0" y="0"/>
              <a:chExt cx="1684022" cy="32134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>
                  <a:alpha val="34902"/>
                </a:srgbClr>
              </a:solidFill>
              <a:ln w="38100" cap="rnd">
                <a:solidFill>
                  <a:srgbClr val="000000">
                    <a:alpha val="34902"/>
                  </a:srgbClr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3009201" y="707409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>
                      <a:alpha val="3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Understanding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1358590" y="2298465"/>
              <a:ext cx="8525360" cy="1626792"/>
              <a:chOff x="0" y="0"/>
              <a:chExt cx="1684022" cy="32134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>
                  <a:alpha val="34902"/>
                </a:srgbClr>
              </a:solidFill>
              <a:ln w="38100" cap="rnd">
                <a:solidFill>
                  <a:srgbClr val="000000">
                    <a:alpha val="34902"/>
                  </a:srgbClr>
                </a:solidFill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009201" y="2720665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>
                      <a:alpha val="3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Preparation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1358590" y="4382457"/>
              <a:ext cx="8525360" cy="1626792"/>
              <a:chOff x="0" y="0"/>
              <a:chExt cx="1684022" cy="32134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>
                  <a:alpha val="34902"/>
                </a:srgbClr>
              </a:solidFill>
              <a:ln w="38100" cap="rnd">
                <a:solidFill>
                  <a:srgbClr val="000000">
                    <a:alpha val="34902"/>
                  </a:srgbClr>
                </a:solidFill>
                <a:prstDash val="solid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3009201" y="4827400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>
                      <a:alpha val="3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Modelling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1358590" y="6466448"/>
              <a:ext cx="8525360" cy="1626792"/>
              <a:chOff x="0" y="0"/>
              <a:chExt cx="1684022" cy="32134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>
                  <a:alpha val="34902"/>
                </a:srgbClr>
              </a:solidFill>
              <a:ln w="38100" cap="rnd">
                <a:solidFill>
                  <a:srgbClr val="000000">
                    <a:alpha val="34902"/>
                  </a:srgbClr>
                </a:solidFill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009201" y="6853111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>
                      <a:alpha val="3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Evaluation</a:t>
              </a:r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1358590" y="8550440"/>
              <a:ext cx="8525360" cy="1626792"/>
              <a:chOff x="0" y="0"/>
              <a:chExt cx="1684022" cy="32134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3009201" y="9016939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Deployment</a:t>
              </a:r>
            </a:p>
          </p:txBody>
        </p:sp>
        <p:sp>
          <p:nvSpPr>
            <p:cNvPr id="33" name="Freeform 33"/>
            <p:cNvSpPr/>
            <p:nvPr/>
          </p:nvSpPr>
          <p:spPr>
            <a:xfrm>
              <a:off x="194374" y="209633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94374" y="4710932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94374" y="2492616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194374" y="6913436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194374" y="9225249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8" name="TextBox 38"/>
          <p:cNvSpPr txBox="1"/>
          <p:nvPr/>
        </p:nvSpPr>
        <p:spPr>
          <a:xfrm>
            <a:off x="1443139" y="959888"/>
            <a:ext cx="508503" cy="40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F7FFF5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828465" y="716280"/>
            <a:ext cx="6631071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233906"/>
                </a:solidFill>
                <a:latin typeface="Poppins Bold"/>
                <a:ea typeface="Poppins Bold"/>
                <a:cs typeface="Poppins Bold"/>
                <a:sym typeface="Poppins Bold"/>
              </a:rPr>
              <a:t>Hasil dan Proses Analisis</a:t>
            </a:r>
          </a:p>
        </p:txBody>
      </p:sp>
      <p:sp>
        <p:nvSpPr>
          <p:cNvPr id="40" name="Freeform 40"/>
          <p:cNvSpPr/>
          <p:nvPr/>
        </p:nvSpPr>
        <p:spPr>
          <a:xfrm rot="-10800000">
            <a:off x="10250676" y="4083189"/>
            <a:ext cx="5685915" cy="653968"/>
          </a:xfrm>
          <a:custGeom>
            <a:avLst/>
            <a:gdLst/>
            <a:ahLst/>
            <a:cxnLst/>
            <a:rect l="l" t="t" r="r" b="b"/>
            <a:pathLst>
              <a:path w="5685915" h="653968">
                <a:moveTo>
                  <a:pt x="0" y="0"/>
                </a:moveTo>
                <a:lnTo>
                  <a:pt x="5685914" y="0"/>
                </a:lnTo>
                <a:lnTo>
                  <a:pt x="5685914" y="653968"/>
                </a:lnTo>
                <a:lnTo>
                  <a:pt x="0" y="6539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2000"/>
            </a:blip>
            <a:stretch>
              <a:fillRect b="-149966"/>
            </a:stretch>
          </a:blipFill>
        </p:spPr>
      </p:sp>
      <p:grpSp>
        <p:nvGrpSpPr>
          <p:cNvPr id="41" name="Group 41"/>
          <p:cNvGrpSpPr/>
          <p:nvPr/>
        </p:nvGrpSpPr>
        <p:grpSpPr>
          <a:xfrm>
            <a:off x="10250676" y="2254392"/>
            <a:ext cx="5705725" cy="1943745"/>
            <a:chOff x="0" y="0"/>
            <a:chExt cx="11452897" cy="390161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1452897" cy="3901610"/>
            </a:xfrm>
            <a:custGeom>
              <a:avLst/>
              <a:gdLst/>
              <a:ahLst/>
              <a:cxnLst/>
              <a:rect l="l" t="t" r="r" b="b"/>
              <a:pathLst>
                <a:path w="11452897" h="3901610">
                  <a:moveTo>
                    <a:pt x="43420" y="0"/>
                  </a:moveTo>
                  <a:lnTo>
                    <a:pt x="11409477" y="0"/>
                  </a:lnTo>
                  <a:cubicBezTo>
                    <a:pt x="11420993" y="0"/>
                    <a:pt x="11432037" y="4575"/>
                    <a:pt x="11440180" y="12717"/>
                  </a:cubicBezTo>
                  <a:cubicBezTo>
                    <a:pt x="11448322" y="20860"/>
                    <a:pt x="11452897" y="31904"/>
                    <a:pt x="11452897" y="43420"/>
                  </a:cubicBezTo>
                  <a:lnTo>
                    <a:pt x="11452897" y="3858190"/>
                  </a:lnTo>
                  <a:cubicBezTo>
                    <a:pt x="11452897" y="3882171"/>
                    <a:pt x="11433457" y="3901610"/>
                    <a:pt x="11409477" y="3901610"/>
                  </a:cubicBezTo>
                  <a:lnTo>
                    <a:pt x="43420" y="3901610"/>
                  </a:lnTo>
                  <a:cubicBezTo>
                    <a:pt x="31904" y="3901610"/>
                    <a:pt x="20860" y="3897036"/>
                    <a:pt x="12717" y="3888893"/>
                  </a:cubicBezTo>
                  <a:cubicBezTo>
                    <a:pt x="4575" y="3880750"/>
                    <a:pt x="0" y="3869706"/>
                    <a:pt x="0" y="3858190"/>
                  </a:cubicBezTo>
                  <a:lnTo>
                    <a:pt x="0" y="43420"/>
                  </a:lnTo>
                  <a:cubicBezTo>
                    <a:pt x="0" y="31904"/>
                    <a:pt x="4575" y="20860"/>
                    <a:pt x="12717" y="12717"/>
                  </a:cubicBezTo>
                  <a:cubicBezTo>
                    <a:pt x="20860" y="4575"/>
                    <a:pt x="31904" y="0"/>
                    <a:pt x="43420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619D24"/>
              </a:solidFill>
              <a:prstDash val="solid"/>
              <a:round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11452897" cy="3939710"/>
            </a:xfrm>
            <a:prstGeom prst="rect">
              <a:avLst/>
            </a:prstGeom>
          </p:spPr>
          <p:txBody>
            <a:bodyPr lIns="38318" tIns="38318" rIns="38318" bIns="38318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Freeform 44"/>
          <p:cNvSpPr/>
          <p:nvPr/>
        </p:nvSpPr>
        <p:spPr>
          <a:xfrm>
            <a:off x="10250676" y="2637911"/>
            <a:ext cx="1471665" cy="1176707"/>
          </a:xfrm>
          <a:custGeom>
            <a:avLst/>
            <a:gdLst/>
            <a:ahLst/>
            <a:cxnLst/>
            <a:rect l="l" t="t" r="r" b="b"/>
            <a:pathLst>
              <a:path w="1471665" h="1176707">
                <a:moveTo>
                  <a:pt x="0" y="0"/>
                </a:moveTo>
                <a:lnTo>
                  <a:pt x="1471664" y="0"/>
                </a:lnTo>
                <a:lnTo>
                  <a:pt x="1471664" y="1176707"/>
                </a:lnTo>
                <a:lnTo>
                  <a:pt x="0" y="11767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644" t="-1679" r="-26275" b="-1679"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4050617" y="2637911"/>
            <a:ext cx="1667768" cy="1102706"/>
          </a:xfrm>
          <a:custGeom>
            <a:avLst/>
            <a:gdLst/>
            <a:ahLst/>
            <a:cxnLst/>
            <a:rect l="l" t="t" r="r" b="b"/>
            <a:pathLst>
              <a:path w="1667768" h="1102706">
                <a:moveTo>
                  <a:pt x="0" y="0"/>
                </a:moveTo>
                <a:lnTo>
                  <a:pt x="1667768" y="0"/>
                </a:lnTo>
                <a:lnTo>
                  <a:pt x="1667768" y="1102706"/>
                </a:lnTo>
                <a:lnTo>
                  <a:pt x="0" y="11027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713" r="-9253"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1722340" y="2637911"/>
            <a:ext cx="2328277" cy="1028706"/>
          </a:xfrm>
          <a:custGeom>
            <a:avLst/>
            <a:gdLst/>
            <a:ahLst/>
            <a:cxnLst/>
            <a:rect l="l" t="t" r="r" b="b"/>
            <a:pathLst>
              <a:path w="2328277" h="1028706">
                <a:moveTo>
                  <a:pt x="0" y="0"/>
                </a:moveTo>
                <a:lnTo>
                  <a:pt x="2328277" y="0"/>
                </a:lnTo>
                <a:lnTo>
                  <a:pt x="2328277" y="1028706"/>
                </a:lnTo>
                <a:lnTo>
                  <a:pt x="0" y="10287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13165"/>
            </a:stretch>
          </a:blipFill>
        </p:spPr>
      </p: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9436131" y="5143500"/>
            <a:ext cx="7823169" cy="4291644"/>
            <a:chOff x="0" y="0"/>
            <a:chExt cx="5908040" cy="3241040"/>
          </a:xfrm>
        </p:grpSpPr>
        <p:sp>
          <p:nvSpPr>
            <p:cNvPr id="48" name="Freeform 48"/>
            <p:cNvSpPr/>
            <p:nvPr/>
          </p:nvSpPr>
          <p:spPr>
            <a:xfrm>
              <a:off x="6350" y="6350"/>
              <a:ext cx="5895340" cy="180340"/>
            </a:xfrm>
            <a:custGeom>
              <a:avLst/>
              <a:gdLst/>
              <a:ahLst/>
              <a:cxnLst/>
              <a:rect l="l" t="t" r="r" b="b"/>
              <a:pathLst>
                <a:path w="5895340" h="180340">
                  <a:moveTo>
                    <a:pt x="0" y="0"/>
                  </a:moveTo>
                  <a:lnTo>
                    <a:pt x="5895340" y="0"/>
                  </a:lnTo>
                  <a:lnTo>
                    <a:pt x="5895340" y="180340"/>
                  </a:lnTo>
                  <a:lnTo>
                    <a:pt x="0" y="180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F8CA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6350" y="193040"/>
              <a:ext cx="5895340" cy="3041650"/>
            </a:xfrm>
            <a:custGeom>
              <a:avLst/>
              <a:gdLst/>
              <a:ahLst/>
              <a:cxnLst/>
              <a:rect l="l" t="t" r="r" b="b"/>
              <a:pathLst>
                <a:path w="5895340" h="3041650">
                  <a:moveTo>
                    <a:pt x="5895340" y="3041650"/>
                  </a:moveTo>
                  <a:lnTo>
                    <a:pt x="0" y="3041650"/>
                  </a:lnTo>
                  <a:lnTo>
                    <a:pt x="0" y="0"/>
                  </a:lnTo>
                  <a:lnTo>
                    <a:pt x="5895340" y="0"/>
                  </a:lnTo>
                  <a:lnTo>
                    <a:pt x="5895340" y="3041650"/>
                  </a:lnTo>
                  <a:close/>
                </a:path>
              </a:pathLst>
            </a:custGeom>
            <a:blipFill>
              <a:blip r:embed="rId12"/>
              <a:stretch>
                <a:fillRect t="-4485" b="-4485"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>
              <a:off x="0" y="0"/>
              <a:ext cx="5908040" cy="3241040"/>
            </a:xfrm>
            <a:custGeom>
              <a:avLst/>
              <a:gdLst/>
              <a:ahLst/>
              <a:cxnLst/>
              <a:rect l="l" t="t" r="r" b="b"/>
              <a:pathLst>
                <a:path w="5908040" h="3241040">
                  <a:moveTo>
                    <a:pt x="5908040" y="3241040"/>
                  </a:moveTo>
                  <a:lnTo>
                    <a:pt x="0" y="3241040"/>
                  </a:lnTo>
                  <a:lnTo>
                    <a:pt x="0" y="0"/>
                  </a:lnTo>
                  <a:lnTo>
                    <a:pt x="5908040" y="0"/>
                  </a:lnTo>
                  <a:lnTo>
                    <a:pt x="5908040" y="3241040"/>
                  </a:lnTo>
                  <a:close/>
                  <a:moveTo>
                    <a:pt x="12700" y="3228340"/>
                  </a:moveTo>
                  <a:lnTo>
                    <a:pt x="5895340" y="3228340"/>
                  </a:lnTo>
                  <a:lnTo>
                    <a:pt x="5895340" y="12700"/>
                  </a:lnTo>
                  <a:lnTo>
                    <a:pt x="12700" y="12700"/>
                  </a:lnTo>
                  <a:lnTo>
                    <a:pt x="12700" y="3228340"/>
                  </a:lnTo>
                  <a:close/>
                  <a:moveTo>
                    <a:pt x="5895340" y="186690"/>
                  </a:moveTo>
                  <a:lnTo>
                    <a:pt x="12700" y="186690"/>
                  </a:lnTo>
                  <a:lnTo>
                    <a:pt x="12700" y="199390"/>
                  </a:lnTo>
                  <a:lnTo>
                    <a:pt x="5895340" y="199390"/>
                  </a:lnTo>
                  <a:lnTo>
                    <a:pt x="5895340" y="18669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149860" y="73660"/>
              <a:ext cx="299720" cy="63500"/>
            </a:xfrm>
            <a:custGeom>
              <a:avLst/>
              <a:gdLst/>
              <a:ahLst/>
              <a:cxnLst/>
              <a:rect l="l" t="t" r="r" b="b"/>
              <a:pathLst>
                <a:path w="299720" h="63500">
                  <a:moveTo>
                    <a:pt x="118110" y="0"/>
                  </a:moveTo>
                  <a:lnTo>
                    <a:pt x="181610" y="0"/>
                  </a:lnTo>
                  <a:lnTo>
                    <a:pt x="181610" y="63500"/>
                  </a:lnTo>
                  <a:lnTo>
                    <a:pt x="118110" y="63500"/>
                  </a:lnTo>
                  <a:lnTo>
                    <a:pt x="118110" y="0"/>
                  </a:lnTo>
                  <a:close/>
                  <a:moveTo>
                    <a:pt x="31750" y="0"/>
                  </a:moveTo>
                  <a:cubicBezTo>
                    <a:pt x="49530" y="0"/>
                    <a:pt x="63500" y="13970"/>
                    <a:pt x="63500" y="31750"/>
                  </a:cubicBezTo>
                  <a:cubicBezTo>
                    <a:pt x="63500" y="49530"/>
                    <a:pt x="49530" y="63500"/>
                    <a:pt x="31750" y="63500"/>
                  </a:cubicBezTo>
                  <a:cubicBezTo>
                    <a:pt x="13970" y="63500"/>
                    <a:pt x="0" y="49530"/>
                    <a:pt x="0" y="31750"/>
                  </a:cubicBezTo>
                  <a:cubicBezTo>
                    <a:pt x="0" y="13970"/>
                    <a:pt x="13970" y="0"/>
                    <a:pt x="31750" y="0"/>
                  </a:cubicBezTo>
                  <a:close/>
                  <a:moveTo>
                    <a:pt x="267970" y="0"/>
                  </a:moveTo>
                  <a:lnTo>
                    <a:pt x="236220" y="63500"/>
                  </a:lnTo>
                  <a:lnTo>
                    <a:pt x="299720" y="63500"/>
                  </a:lnTo>
                  <a:lnTo>
                    <a:pt x="267970" y="0"/>
                  </a:lnTo>
                  <a:close/>
                </a:path>
              </a:pathLst>
            </a:custGeom>
            <a:solidFill>
              <a:srgbClr val="484FA2"/>
            </a:solidFill>
          </p:spPr>
        </p:sp>
        <p:sp>
          <p:nvSpPr>
            <p:cNvPr id="52" name="Freeform 52"/>
            <p:cNvSpPr/>
            <p:nvPr/>
          </p:nvSpPr>
          <p:spPr>
            <a:xfrm>
              <a:off x="591820" y="88900"/>
              <a:ext cx="5175250" cy="33020"/>
            </a:xfrm>
            <a:custGeom>
              <a:avLst/>
              <a:gdLst/>
              <a:ahLst/>
              <a:cxnLst/>
              <a:rect l="l" t="t" r="r" b="b"/>
              <a:pathLst>
                <a:path w="5175250" h="33020">
                  <a:moveTo>
                    <a:pt x="5158740" y="33020"/>
                  </a:moveTo>
                  <a:lnTo>
                    <a:pt x="16510" y="33020"/>
                  </a:lnTo>
                  <a:cubicBezTo>
                    <a:pt x="7620" y="33020"/>
                    <a:pt x="0" y="25400"/>
                    <a:pt x="0" y="16510"/>
                  </a:cubicBezTo>
                  <a:lnTo>
                    <a:pt x="0" y="16510"/>
                  </a:lnTo>
                  <a:cubicBezTo>
                    <a:pt x="0" y="7620"/>
                    <a:pt x="7620" y="0"/>
                    <a:pt x="16510" y="0"/>
                  </a:cubicBezTo>
                  <a:lnTo>
                    <a:pt x="5158740" y="0"/>
                  </a:lnTo>
                  <a:cubicBezTo>
                    <a:pt x="5167630" y="0"/>
                    <a:pt x="5175250" y="7620"/>
                    <a:pt x="5175250" y="16510"/>
                  </a:cubicBezTo>
                  <a:lnTo>
                    <a:pt x="5175250" y="16510"/>
                  </a:lnTo>
                  <a:cubicBezTo>
                    <a:pt x="5173980" y="25400"/>
                    <a:pt x="5167630" y="33020"/>
                    <a:pt x="5158740" y="33020"/>
                  </a:cubicBezTo>
                  <a:close/>
                </a:path>
              </a:pathLst>
            </a:custGeom>
            <a:solidFill>
              <a:srgbClr val="F26D6F"/>
            </a:solidFill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40347" y="765690"/>
            <a:ext cx="6883196" cy="827645"/>
            <a:chOff x="0" y="0"/>
            <a:chExt cx="1812858" cy="217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12858" cy="217981"/>
            </a:xfrm>
            <a:custGeom>
              <a:avLst/>
              <a:gdLst/>
              <a:ahLst/>
              <a:cxnLst/>
              <a:rect l="l" t="t" r="r" b="b"/>
              <a:pathLst>
                <a:path w="1812858" h="217981">
                  <a:moveTo>
                    <a:pt x="32618" y="0"/>
                  </a:moveTo>
                  <a:lnTo>
                    <a:pt x="1780240" y="0"/>
                  </a:lnTo>
                  <a:cubicBezTo>
                    <a:pt x="1788891" y="0"/>
                    <a:pt x="1797188" y="3437"/>
                    <a:pt x="1803305" y="9554"/>
                  </a:cubicBezTo>
                  <a:cubicBezTo>
                    <a:pt x="1809422" y="15671"/>
                    <a:pt x="1812858" y="23967"/>
                    <a:pt x="1812858" y="32618"/>
                  </a:cubicBezTo>
                  <a:lnTo>
                    <a:pt x="1812858" y="185363"/>
                  </a:lnTo>
                  <a:cubicBezTo>
                    <a:pt x="1812858" y="194013"/>
                    <a:pt x="1809422" y="202310"/>
                    <a:pt x="1803305" y="208427"/>
                  </a:cubicBezTo>
                  <a:cubicBezTo>
                    <a:pt x="1797188" y="214544"/>
                    <a:pt x="1788891" y="217981"/>
                    <a:pt x="1780240" y="217981"/>
                  </a:cubicBezTo>
                  <a:lnTo>
                    <a:pt x="32618" y="217981"/>
                  </a:lnTo>
                  <a:cubicBezTo>
                    <a:pt x="23967" y="217981"/>
                    <a:pt x="15671" y="214544"/>
                    <a:pt x="9554" y="208427"/>
                  </a:cubicBezTo>
                  <a:cubicBezTo>
                    <a:pt x="3437" y="202310"/>
                    <a:pt x="0" y="194013"/>
                    <a:pt x="0" y="185363"/>
                  </a:cubicBezTo>
                  <a:lnTo>
                    <a:pt x="0" y="32618"/>
                  </a:lnTo>
                  <a:cubicBezTo>
                    <a:pt x="0" y="23967"/>
                    <a:pt x="3437" y="15671"/>
                    <a:pt x="9554" y="9554"/>
                  </a:cubicBezTo>
                  <a:cubicBezTo>
                    <a:pt x="15671" y="3437"/>
                    <a:pt x="23967" y="0"/>
                    <a:pt x="32618" y="0"/>
                  </a:cubicBezTo>
                  <a:close/>
                </a:path>
              </a:pathLst>
            </a:custGeom>
            <a:solidFill>
              <a:srgbClr val="EDE7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12858" cy="256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55040" y="2607174"/>
            <a:ext cx="7577920" cy="6276494"/>
          </a:xfrm>
          <a:custGeom>
            <a:avLst/>
            <a:gdLst/>
            <a:ahLst/>
            <a:cxnLst/>
            <a:rect l="l" t="t" r="r" b="b"/>
            <a:pathLst>
              <a:path w="7577920" h="6276494">
                <a:moveTo>
                  <a:pt x="0" y="0"/>
                </a:moveTo>
                <a:lnTo>
                  <a:pt x="7577920" y="0"/>
                </a:lnTo>
                <a:lnTo>
                  <a:pt x="7577920" y="6276495"/>
                </a:lnTo>
                <a:lnTo>
                  <a:pt x="0" y="6276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89227" y="763621"/>
            <a:ext cx="6385436" cy="71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233906"/>
                </a:solidFill>
                <a:latin typeface="Poppins Bold"/>
                <a:ea typeface="Poppins Bold"/>
                <a:cs typeface="Poppins Bold"/>
                <a:sym typeface="Poppins Bold"/>
              </a:rPr>
              <a:t>Demonstrasi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-1208473" y="-1207681"/>
            <a:ext cx="4855345" cy="1973371"/>
          </a:xfrm>
          <a:custGeom>
            <a:avLst/>
            <a:gdLst/>
            <a:ahLst/>
            <a:cxnLst/>
            <a:rect l="l" t="t" r="r" b="b"/>
            <a:pathLst>
              <a:path w="4855345" h="1973371">
                <a:moveTo>
                  <a:pt x="4855346" y="0"/>
                </a:moveTo>
                <a:lnTo>
                  <a:pt x="0" y="0"/>
                </a:lnTo>
                <a:lnTo>
                  <a:pt x="0" y="1973371"/>
                </a:lnTo>
                <a:lnTo>
                  <a:pt x="4855346" y="1973371"/>
                </a:lnTo>
                <a:lnTo>
                  <a:pt x="485534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82606" y="-492267"/>
            <a:ext cx="4855345" cy="1973371"/>
          </a:xfrm>
          <a:custGeom>
            <a:avLst/>
            <a:gdLst/>
            <a:ahLst/>
            <a:cxnLst/>
            <a:rect l="l" t="t" r="r" b="b"/>
            <a:pathLst>
              <a:path w="4855345" h="1973371">
                <a:moveTo>
                  <a:pt x="0" y="0"/>
                </a:moveTo>
                <a:lnTo>
                  <a:pt x="4855345" y="0"/>
                </a:lnTo>
                <a:lnTo>
                  <a:pt x="4855345" y="1973372"/>
                </a:lnTo>
                <a:lnTo>
                  <a:pt x="0" y="19733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200" y="765690"/>
            <a:ext cx="15849600" cy="827645"/>
            <a:chOff x="0" y="0"/>
            <a:chExt cx="4174380" cy="217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4380" cy="217981"/>
            </a:xfrm>
            <a:custGeom>
              <a:avLst/>
              <a:gdLst/>
              <a:ahLst/>
              <a:cxnLst/>
              <a:rect l="l" t="t" r="r" b="b"/>
              <a:pathLst>
                <a:path w="4174380" h="217981">
                  <a:moveTo>
                    <a:pt x="14165" y="0"/>
                  </a:moveTo>
                  <a:lnTo>
                    <a:pt x="4160215" y="0"/>
                  </a:lnTo>
                  <a:cubicBezTo>
                    <a:pt x="4168038" y="0"/>
                    <a:pt x="4174380" y="6342"/>
                    <a:pt x="4174380" y="14165"/>
                  </a:cubicBezTo>
                  <a:lnTo>
                    <a:pt x="4174380" y="203815"/>
                  </a:lnTo>
                  <a:cubicBezTo>
                    <a:pt x="4174380" y="211638"/>
                    <a:pt x="4168038" y="217981"/>
                    <a:pt x="4160215" y="217981"/>
                  </a:cubicBezTo>
                  <a:lnTo>
                    <a:pt x="14165" y="217981"/>
                  </a:lnTo>
                  <a:cubicBezTo>
                    <a:pt x="6342" y="217981"/>
                    <a:pt x="0" y="211638"/>
                    <a:pt x="0" y="203815"/>
                  </a:cubicBezTo>
                  <a:lnTo>
                    <a:pt x="0" y="14165"/>
                  </a:lnTo>
                  <a:cubicBezTo>
                    <a:pt x="0" y="6342"/>
                    <a:pt x="6342" y="0"/>
                    <a:pt x="14165" y="0"/>
                  </a:cubicBezTo>
                  <a:close/>
                </a:path>
              </a:pathLst>
            </a:custGeom>
            <a:solidFill>
              <a:srgbClr val="EDE7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74380" cy="256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43139" y="925261"/>
            <a:ext cx="508503" cy="508503"/>
          </a:xfrm>
          <a:custGeom>
            <a:avLst/>
            <a:gdLst/>
            <a:ahLst/>
            <a:cxnLst/>
            <a:rect l="l" t="t" r="r" b="b"/>
            <a:pathLst>
              <a:path w="508503" h="508503">
                <a:moveTo>
                  <a:pt x="0" y="0"/>
                </a:moveTo>
                <a:lnTo>
                  <a:pt x="508503" y="0"/>
                </a:lnTo>
                <a:lnTo>
                  <a:pt x="508503" y="508503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H="1">
            <a:off x="9145278" y="1593464"/>
            <a:ext cx="28326" cy="8693536"/>
          </a:xfrm>
          <a:prstGeom prst="line">
            <a:avLst/>
          </a:prstGeom>
          <a:ln w="57150" cap="rnd">
            <a:solidFill>
              <a:srgbClr val="1A52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8958872" y="3468013"/>
            <a:ext cx="372813" cy="372813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BDBD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958872" y="4804664"/>
            <a:ext cx="372813" cy="37281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BDBDB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958872" y="6141316"/>
            <a:ext cx="372813" cy="37281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BDBD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958872" y="7476154"/>
            <a:ext cx="372813" cy="372813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BDBDB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958872" y="8885487"/>
            <a:ext cx="372813" cy="372813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BDBDB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704852" y="1825709"/>
            <a:ext cx="6640327" cy="773011"/>
            <a:chOff x="0" y="0"/>
            <a:chExt cx="2459380" cy="28630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59380" cy="286301"/>
            </a:xfrm>
            <a:custGeom>
              <a:avLst/>
              <a:gdLst/>
              <a:ahLst/>
              <a:cxnLst/>
              <a:rect l="l" t="t" r="r" b="b"/>
              <a:pathLst>
                <a:path w="2459380" h="286301">
                  <a:moveTo>
                    <a:pt x="13991" y="0"/>
                  </a:moveTo>
                  <a:lnTo>
                    <a:pt x="2445389" y="0"/>
                  </a:lnTo>
                  <a:cubicBezTo>
                    <a:pt x="2449100" y="0"/>
                    <a:pt x="2452659" y="1474"/>
                    <a:pt x="2455282" y="4098"/>
                  </a:cubicBezTo>
                  <a:cubicBezTo>
                    <a:pt x="2457906" y="6722"/>
                    <a:pt x="2459380" y="10280"/>
                    <a:pt x="2459380" y="13991"/>
                  </a:cubicBezTo>
                  <a:lnTo>
                    <a:pt x="2459380" y="272310"/>
                  </a:lnTo>
                  <a:cubicBezTo>
                    <a:pt x="2459380" y="280037"/>
                    <a:pt x="2453117" y="286301"/>
                    <a:pt x="2445389" y="286301"/>
                  </a:cubicBezTo>
                  <a:lnTo>
                    <a:pt x="13991" y="286301"/>
                  </a:lnTo>
                  <a:cubicBezTo>
                    <a:pt x="10280" y="286301"/>
                    <a:pt x="6722" y="284827"/>
                    <a:pt x="4098" y="282203"/>
                  </a:cubicBezTo>
                  <a:cubicBezTo>
                    <a:pt x="1474" y="279579"/>
                    <a:pt x="0" y="276020"/>
                    <a:pt x="0" y="272310"/>
                  </a:cubicBezTo>
                  <a:lnTo>
                    <a:pt x="0" y="13991"/>
                  </a:lnTo>
                  <a:cubicBezTo>
                    <a:pt x="0" y="10280"/>
                    <a:pt x="1474" y="6722"/>
                    <a:pt x="4098" y="4098"/>
                  </a:cubicBezTo>
                  <a:cubicBezTo>
                    <a:pt x="6722" y="1474"/>
                    <a:pt x="10280" y="0"/>
                    <a:pt x="13991" y="0"/>
                  </a:cubicBezTo>
                  <a:close/>
                </a:path>
              </a:pathLst>
            </a:custGeom>
            <a:solidFill>
              <a:srgbClr val="1A5221">
                <a:alpha val="8000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2459380" cy="295826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3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973704" y="1825709"/>
            <a:ext cx="6640327" cy="773011"/>
            <a:chOff x="0" y="0"/>
            <a:chExt cx="2459380" cy="28630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459380" cy="286301"/>
            </a:xfrm>
            <a:custGeom>
              <a:avLst/>
              <a:gdLst/>
              <a:ahLst/>
              <a:cxnLst/>
              <a:rect l="l" t="t" r="r" b="b"/>
              <a:pathLst>
                <a:path w="2459380" h="286301">
                  <a:moveTo>
                    <a:pt x="13991" y="0"/>
                  </a:moveTo>
                  <a:lnTo>
                    <a:pt x="2445389" y="0"/>
                  </a:lnTo>
                  <a:cubicBezTo>
                    <a:pt x="2449100" y="0"/>
                    <a:pt x="2452659" y="1474"/>
                    <a:pt x="2455282" y="4098"/>
                  </a:cubicBezTo>
                  <a:cubicBezTo>
                    <a:pt x="2457906" y="6722"/>
                    <a:pt x="2459380" y="10280"/>
                    <a:pt x="2459380" y="13991"/>
                  </a:cubicBezTo>
                  <a:lnTo>
                    <a:pt x="2459380" y="272310"/>
                  </a:lnTo>
                  <a:cubicBezTo>
                    <a:pt x="2459380" y="280037"/>
                    <a:pt x="2453117" y="286301"/>
                    <a:pt x="2445389" y="286301"/>
                  </a:cubicBezTo>
                  <a:lnTo>
                    <a:pt x="13991" y="286301"/>
                  </a:lnTo>
                  <a:cubicBezTo>
                    <a:pt x="10280" y="286301"/>
                    <a:pt x="6722" y="284827"/>
                    <a:pt x="4098" y="282203"/>
                  </a:cubicBezTo>
                  <a:cubicBezTo>
                    <a:pt x="1474" y="279579"/>
                    <a:pt x="0" y="276020"/>
                    <a:pt x="0" y="272310"/>
                  </a:cubicBezTo>
                  <a:lnTo>
                    <a:pt x="0" y="13991"/>
                  </a:lnTo>
                  <a:cubicBezTo>
                    <a:pt x="0" y="10280"/>
                    <a:pt x="1474" y="6722"/>
                    <a:pt x="4098" y="4098"/>
                  </a:cubicBezTo>
                  <a:cubicBezTo>
                    <a:pt x="6722" y="1474"/>
                    <a:pt x="10280" y="0"/>
                    <a:pt x="13991" y="0"/>
                  </a:cubicBezTo>
                  <a:close/>
                </a:path>
              </a:pathLst>
            </a:custGeom>
            <a:solidFill>
              <a:srgbClr val="1A5221">
                <a:alpha val="8000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2459380" cy="295826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32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1062576" y="4777450"/>
            <a:ext cx="5244941" cy="4195953"/>
          </a:xfrm>
          <a:custGeom>
            <a:avLst/>
            <a:gdLst/>
            <a:ahLst/>
            <a:cxnLst/>
            <a:rect l="l" t="t" r="r" b="b"/>
            <a:pathLst>
              <a:path w="5244941" h="4195953">
                <a:moveTo>
                  <a:pt x="0" y="0"/>
                </a:moveTo>
                <a:lnTo>
                  <a:pt x="5244941" y="0"/>
                </a:lnTo>
                <a:lnTo>
                  <a:pt x="5244941" y="4195953"/>
                </a:lnTo>
                <a:lnTo>
                  <a:pt x="0" y="4195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443139" y="959888"/>
            <a:ext cx="508503" cy="40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F7FFF5"/>
                </a:solidFill>
                <a:latin typeface="Poppins Bold"/>
                <a:ea typeface="Poppins Bold"/>
                <a:cs typeface="Poppins Bold"/>
                <a:sym typeface="Poppins Bold"/>
              </a:rPr>
              <a:t>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828465" y="716280"/>
            <a:ext cx="6631071" cy="71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233906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 &amp; Rekomendasi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91036" y="3044314"/>
            <a:ext cx="8188023" cy="1182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cctv yang dapat mengklasifikasi kondisi hutan</a:t>
            </a:r>
          </a:p>
          <a:p>
            <a:pPr algn="l">
              <a:lnSpc>
                <a:spcPts val="3096"/>
              </a:lnSpc>
              <a:spcBef>
                <a:spcPct val="0"/>
              </a:spcBef>
            </a:pPr>
            <a:r>
              <a:rPr lang="en-US" sz="2400" spc="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yang apabila ada tanda tanda asap atau kebakaran cctv dapat megirim sinyal emergency.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23476" y="1955051"/>
            <a:ext cx="6231203" cy="485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AF4DC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92328" y="1955051"/>
            <a:ext cx="6231203" cy="485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AF4DC"/>
                </a:solidFill>
                <a:latin typeface="Poppins Bold"/>
                <a:ea typeface="Poppins Bold"/>
                <a:cs typeface="Poppins Bold"/>
                <a:sym typeface="Poppins Bold"/>
              </a:rPr>
              <a:t>Rekomendasi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427317" y="3290792"/>
            <a:ext cx="5223520" cy="1665432"/>
            <a:chOff x="0" y="0"/>
            <a:chExt cx="1147205" cy="36576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47205" cy="365767"/>
            </a:xfrm>
            <a:custGeom>
              <a:avLst/>
              <a:gdLst/>
              <a:ahLst/>
              <a:cxnLst/>
              <a:rect l="l" t="t" r="r" b="b"/>
              <a:pathLst>
                <a:path w="1147205" h="365767">
                  <a:moveTo>
                    <a:pt x="0" y="0"/>
                  </a:moveTo>
                  <a:lnTo>
                    <a:pt x="1147205" y="0"/>
                  </a:lnTo>
                  <a:lnTo>
                    <a:pt x="1147205" y="365767"/>
                  </a:lnTo>
                  <a:lnTo>
                    <a:pt x="0" y="365767"/>
                  </a:lnTo>
                  <a:close/>
                </a:path>
              </a:pathLst>
            </a:custGeom>
            <a:solidFill>
              <a:srgbClr val="EDEDED"/>
            </a:solidFill>
            <a:ln cap="sq">
              <a:noFill/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1147205" cy="365767"/>
            </a:xfrm>
            <a:prstGeom prst="rect">
              <a:avLst/>
            </a:prstGeom>
          </p:spPr>
          <p:txBody>
            <a:bodyPr lIns="53019" tIns="53019" rIns="53019" bIns="53019" rtlCol="0" anchor="ctr"/>
            <a:lstStyle/>
            <a:p>
              <a:pPr marL="0" lvl="0" indent="0" algn="ctr">
                <a:lnSpc>
                  <a:spcPts val="133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427317" y="3290792"/>
            <a:ext cx="5223520" cy="186964"/>
            <a:chOff x="0" y="0"/>
            <a:chExt cx="1147205" cy="4106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47205" cy="41062"/>
            </a:xfrm>
            <a:custGeom>
              <a:avLst/>
              <a:gdLst/>
              <a:ahLst/>
              <a:cxnLst/>
              <a:rect l="l" t="t" r="r" b="b"/>
              <a:pathLst>
                <a:path w="1147205" h="41062">
                  <a:moveTo>
                    <a:pt x="0" y="0"/>
                  </a:moveTo>
                  <a:lnTo>
                    <a:pt x="1147205" y="0"/>
                  </a:lnTo>
                  <a:lnTo>
                    <a:pt x="1147205" y="41062"/>
                  </a:lnTo>
                  <a:lnTo>
                    <a:pt x="0" y="41062"/>
                  </a:lnTo>
                  <a:close/>
                </a:path>
              </a:pathLst>
            </a:custGeom>
            <a:solidFill>
              <a:srgbClr val="8DC651"/>
            </a:solidFill>
            <a:ln cap="sq">
              <a:noFill/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0"/>
              <a:ext cx="1147205" cy="41062"/>
            </a:xfrm>
            <a:prstGeom prst="rect">
              <a:avLst/>
            </a:prstGeom>
          </p:spPr>
          <p:txBody>
            <a:bodyPr lIns="53019" tIns="53019" rIns="53019" bIns="53019" rtlCol="0" anchor="ctr"/>
            <a:lstStyle/>
            <a:p>
              <a:pPr marL="0" lvl="0" indent="0" algn="ctr">
                <a:lnSpc>
                  <a:spcPts val="133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2596427" y="3616649"/>
            <a:ext cx="4949742" cy="1072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spc="78">
                <a:solidFill>
                  <a:srgbClr val="545454"/>
                </a:solidFill>
                <a:latin typeface="Poppins Bold"/>
                <a:ea typeface="Poppins Bold"/>
                <a:cs typeface="Poppins Bold"/>
                <a:sym typeface="Poppins Bold"/>
              </a:rPr>
              <a:t>Model yang akurat dapat mendeteksi adanya kebakaran hutan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427317" y="4956225"/>
            <a:ext cx="5223520" cy="1665432"/>
            <a:chOff x="0" y="0"/>
            <a:chExt cx="1147205" cy="36576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47205" cy="365767"/>
            </a:xfrm>
            <a:custGeom>
              <a:avLst/>
              <a:gdLst/>
              <a:ahLst/>
              <a:cxnLst/>
              <a:rect l="l" t="t" r="r" b="b"/>
              <a:pathLst>
                <a:path w="1147205" h="365767">
                  <a:moveTo>
                    <a:pt x="0" y="0"/>
                  </a:moveTo>
                  <a:lnTo>
                    <a:pt x="1147205" y="0"/>
                  </a:lnTo>
                  <a:lnTo>
                    <a:pt x="1147205" y="365767"/>
                  </a:lnTo>
                  <a:lnTo>
                    <a:pt x="0" y="365767"/>
                  </a:lnTo>
                  <a:close/>
                </a:path>
              </a:pathLst>
            </a:custGeom>
            <a:solidFill>
              <a:srgbClr val="EDEDED"/>
            </a:solidFill>
            <a:ln cap="sq">
              <a:noFill/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0"/>
              <a:ext cx="1147205" cy="365767"/>
            </a:xfrm>
            <a:prstGeom prst="rect">
              <a:avLst/>
            </a:prstGeom>
          </p:spPr>
          <p:txBody>
            <a:bodyPr lIns="53019" tIns="53019" rIns="53019" bIns="53019" rtlCol="0" anchor="ctr"/>
            <a:lstStyle/>
            <a:p>
              <a:pPr marL="0" lvl="0" indent="0" algn="ctr">
                <a:lnSpc>
                  <a:spcPts val="133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427317" y="4956225"/>
            <a:ext cx="5223520" cy="186964"/>
            <a:chOff x="0" y="0"/>
            <a:chExt cx="1147205" cy="4106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47205" cy="41062"/>
            </a:xfrm>
            <a:custGeom>
              <a:avLst/>
              <a:gdLst/>
              <a:ahLst/>
              <a:cxnLst/>
              <a:rect l="l" t="t" r="r" b="b"/>
              <a:pathLst>
                <a:path w="1147205" h="41062">
                  <a:moveTo>
                    <a:pt x="0" y="0"/>
                  </a:moveTo>
                  <a:lnTo>
                    <a:pt x="1147205" y="0"/>
                  </a:lnTo>
                  <a:lnTo>
                    <a:pt x="1147205" y="41062"/>
                  </a:lnTo>
                  <a:lnTo>
                    <a:pt x="0" y="41062"/>
                  </a:lnTo>
                  <a:close/>
                </a:path>
              </a:pathLst>
            </a:custGeom>
            <a:solidFill>
              <a:srgbClr val="8DC651"/>
            </a:solidFill>
            <a:ln cap="sq">
              <a:noFill/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0"/>
              <a:ext cx="1147205" cy="41062"/>
            </a:xfrm>
            <a:prstGeom prst="rect">
              <a:avLst/>
            </a:prstGeom>
          </p:spPr>
          <p:txBody>
            <a:bodyPr lIns="53019" tIns="53019" rIns="53019" bIns="53019" rtlCol="0" anchor="ctr"/>
            <a:lstStyle/>
            <a:p>
              <a:pPr marL="0" lvl="0" indent="0" algn="ctr">
                <a:lnSpc>
                  <a:spcPts val="133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2753561" y="5420768"/>
            <a:ext cx="4635473" cy="72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spc="78">
                <a:solidFill>
                  <a:srgbClr val="545454"/>
                </a:solidFill>
                <a:latin typeface="Poppins Bold"/>
                <a:ea typeface="Poppins Bold"/>
                <a:cs typeface="Poppins Bold"/>
                <a:sym typeface="Poppins Bold"/>
              </a:rPr>
              <a:t>Mengklasifikasi keadaan hutan dalam kondisi aman atau tidak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2413255" y="6531841"/>
            <a:ext cx="5223520" cy="1665432"/>
            <a:chOff x="0" y="0"/>
            <a:chExt cx="1147205" cy="36576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147205" cy="365767"/>
            </a:xfrm>
            <a:custGeom>
              <a:avLst/>
              <a:gdLst/>
              <a:ahLst/>
              <a:cxnLst/>
              <a:rect l="l" t="t" r="r" b="b"/>
              <a:pathLst>
                <a:path w="1147205" h="365767">
                  <a:moveTo>
                    <a:pt x="0" y="0"/>
                  </a:moveTo>
                  <a:lnTo>
                    <a:pt x="1147205" y="0"/>
                  </a:lnTo>
                  <a:lnTo>
                    <a:pt x="1147205" y="365767"/>
                  </a:lnTo>
                  <a:lnTo>
                    <a:pt x="0" y="365767"/>
                  </a:lnTo>
                  <a:close/>
                </a:path>
              </a:pathLst>
            </a:custGeom>
            <a:solidFill>
              <a:srgbClr val="EDEDED"/>
            </a:solidFill>
            <a:ln cap="sq">
              <a:noFill/>
              <a:prstDash val="solid"/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0"/>
              <a:ext cx="1147205" cy="365767"/>
            </a:xfrm>
            <a:prstGeom prst="rect">
              <a:avLst/>
            </a:prstGeom>
          </p:spPr>
          <p:txBody>
            <a:bodyPr lIns="53019" tIns="53019" rIns="53019" bIns="53019" rtlCol="0" anchor="ctr"/>
            <a:lstStyle/>
            <a:p>
              <a:pPr marL="0" lvl="0" indent="0" algn="ctr">
                <a:lnSpc>
                  <a:spcPts val="133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2413255" y="6531841"/>
            <a:ext cx="5223520" cy="186964"/>
            <a:chOff x="0" y="0"/>
            <a:chExt cx="1147205" cy="41062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47205" cy="41062"/>
            </a:xfrm>
            <a:custGeom>
              <a:avLst/>
              <a:gdLst/>
              <a:ahLst/>
              <a:cxnLst/>
              <a:rect l="l" t="t" r="r" b="b"/>
              <a:pathLst>
                <a:path w="1147205" h="41062">
                  <a:moveTo>
                    <a:pt x="0" y="0"/>
                  </a:moveTo>
                  <a:lnTo>
                    <a:pt x="1147205" y="0"/>
                  </a:lnTo>
                  <a:lnTo>
                    <a:pt x="1147205" y="41062"/>
                  </a:lnTo>
                  <a:lnTo>
                    <a:pt x="0" y="41062"/>
                  </a:lnTo>
                  <a:close/>
                </a:path>
              </a:pathLst>
            </a:custGeom>
            <a:solidFill>
              <a:srgbClr val="8DC651"/>
            </a:solidFill>
            <a:ln cap="sq">
              <a:noFill/>
              <a:prstDash val="solid"/>
              <a:miter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0"/>
              <a:ext cx="1147205" cy="41062"/>
            </a:xfrm>
            <a:prstGeom prst="rect">
              <a:avLst/>
            </a:prstGeom>
          </p:spPr>
          <p:txBody>
            <a:bodyPr lIns="53019" tIns="53019" rIns="53019" bIns="53019" rtlCol="0" anchor="ctr"/>
            <a:lstStyle/>
            <a:p>
              <a:pPr marL="0" lvl="0" indent="0" algn="ctr">
                <a:lnSpc>
                  <a:spcPts val="133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2513036" y="7185214"/>
            <a:ext cx="5116523" cy="36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spc="78">
                <a:solidFill>
                  <a:srgbClr val="545454"/>
                </a:solidFill>
                <a:latin typeface="Poppins Bold"/>
                <a:ea typeface="Poppins Bold"/>
                <a:cs typeface="Poppins Bold"/>
                <a:sym typeface="Poppins Bold"/>
              </a:rPr>
              <a:t>Menggunakan dashboard responsif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2406039" y="8182075"/>
            <a:ext cx="5223520" cy="1665432"/>
            <a:chOff x="0" y="0"/>
            <a:chExt cx="1147205" cy="365767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147205" cy="365767"/>
            </a:xfrm>
            <a:custGeom>
              <a:avLst/>
              <a:gdLst/>
              <a:ahLst/>
              <a:cxnLst/>
              <a:rect l="l" t="t" r="r" b="b"/>
              <a:pathLst>
                <a:path w="1147205" h="365767">
                  <a:moveTo>
                    <a:pt x="0" y="0"/>
                  </a:moveTo>
                  <a:lnTo>
                    <a:pt x="1147205" y="0"/>
                  </a:lnTo>
                  <a:lnTo>
                    <a:pt x="1147205" y="365767"/>
                  </a:lnTo>
                  <a:lnTo>
                    <a:pt x="0" y="365767"/>
                  </a:lnTo>
                  <a:close/>
                </a:path>
              </a:pathLst>
            </a:custGeom>
            <a:solidFill>
              <a:srgbClr val="EDEDED"/>
            </a:solidFill>
            <a:ln cap="sq">
              <a:noFill/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0"/>
              <a:ext cx="1147205" cy="365767"/>
            </a:xfrm>
            <a:prstGeom prst="rect">
              <a:avLst/>
            </a:prstGeom>
          </p:spPr>
          <p:txBody>
            <a:bodyPr lIns="53019" tIns="53019" rIns="53019" bIns="53019" rtlCol="0" anchor="ctr"/>
            <a:lstStyle/>
            <a:p>
              <a:pPr marL="0" lvl="0" indent="0" algn="ctr">
                <a:lnSpc>
                  <a:spcPts val="133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2406039" y="8182075"/>
            <a:ext cx="5223520" cy="186964"/>
            <a:chOff x="0" y="0"/>
            <a:chExt cx="1147205" cy="41062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147205" cy="41062"/>
            </a:xfrm>
            <a:custGeom>
              <a:avLst/>
              <a:gdLst/>
              <a:ahLst/>
              <a:cxnLst/>
              <a:rect l="l" t="t" r="r" b="b"/>
              <a:pathLst>
                <a:path w="1147205" h="41062">
                  <a:moveTo>
                    <a:pt x="0" y="0"/>
                  </a:moveTo>
                  <a:lnTo>
                    <a:pt x="1147205" y="0"/>
                  </a:lnTo>
                  <a:lnTo>
                    <a:pt x="1147205" y="41062"/>
                  </a:lnTo>
                  <a:lnTo>
                    <a:pt x="0" y="41062"/>
                  </a:lnTo>
                  <a:close/>
                </a:path>
              </a:pathLst>
            </a:custGeom>
            <a:solidFill>
              <a:srgbClr val="8DC651"/>
            </a:solidFill>
            <a:ln cap="sq">
              <a:noFill/>
              <a:prstDash val="solid"/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0" y="0"/>
              <a:ext cx="1147205" cy="41062"/>
            </a:xfrm>
            <a:prstGeom prst="rect">
              <a:avLst/>
            </a:prstGeom>
          </p:spPr>
          <p:txBody>
            <a:bodyPr lIns="53019" tIns="53019" rIns="53019" bIns="53019" rtlCol="0" anchor="ctr"/>
            <a:lstStyle/>
            <a:p>
              <a:pPr marL="0" lvl="0" indent="0" algn="ctr">
                <a:lnSpc>
                  <a:spcPts val="133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2575149" y="8684100"/>
            <a:ext cx="4949742" cy="72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spc="78">
                <a:solidFill>
                  <a:srgbClr val="545454"/>
                </a:solidFill>
                <a:latin typeface="Poppins Bold"/>
                <a:ea typeface="Poppins Bold"/>
                <a:cs typeface="Poppins Bold"/>
                <a:sym typeface="Poppins Bold"/>
              </a:rPr>
              <a:t>penanganan dapat dilakukan lebih cepat.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200" y="765690"/>
            <a:ext cx="15849600" cy="827645"/>
            <a:chOff x="0" y="0"/>
            <a:chExt cx="4174380" cy="217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4380" cy="217981"/>
            </a:xfrm>
            <a:custGeom>
              <a:avLst/>
              <a:gdLst/>
              <a:ahLst/>
              <a:cxnLst/>
              <a:rect l="l" t="t" r="r" b="b"/>
              <a:pathLst>
                <a:path w="4174380" h="217981">
                  <a:moveTo>
                    <a:pt x="14165" y="0"/>
                  </a:moveTo>
                  <a:lnTo>
                    <a:pt x="4160215" y="0"/>
                  </a:lnTo>
                  <a:cubicBezTo>
                    <a:pt x="4168038" y="0"/>
                    <a:pt x="4174380" y="6342"/>
                    <a:pt x="4174380" y="14165"/>
                  </a:cubicBezTo>
                  <a:lnTo>
                    <a:pt x="4174380" y="203815"/>
                  </a:lnTo>
                  <a:cubicBezTo>
                    <a:pt x="4174380" y="211638"/>
                    <a:pt x="4168038" y="217981"/>
                    <a:pt x="4160215" y="217981"/>
                  </a:cubicBezTo>
                  <a:lnTo>
                    <a:pt x="14165" y="217981"/>
                  </a:lnTo>
                  <a:cubicBezTo>
                    <a:pt x="6342" y="217981"/>
                    <a:pt x="0" y="211638"/>
                    <a:pt x="0" y="203815"/>
                  </a:cubicBezTo>
                  <a:lnTo>
                    <a:pt x="0" y="14165"/>
                  </a:lnTo>
                  <a:cubicBezTo>
                    <a:pt x="0" y="6342"/>
                    <a:pt x="6342" y="0"/>
                    <a:pt x="14165" y="0"/>
                  </a:cubicBezTo>
                  <a:close/>
                </a:path>
              </a:pathLst>
            </a:custGeom>
            <a:solidFill>
              <a:srgbClr val="EDE7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74380" cy="256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43139" y="925261"/>
            <a:ext cx="508503" cy="508503"/>
          </a:xfrm>
          <a:custGeom>
            <a:avLst/>
            <a:gdLst/>
            <a:ahLst/>
            <a:cxnLst/>
            <a:rect l="l" t="t" r="r" b="b"/>
            <a:pathLst>
              <a:path w="508503" h="508503">
                <a:moveTo>
                  <a:pt x="0" y="0"/>
                </a:moveTo>
                <a:lnTo>
                  <a:pt x="508503" y="0"/>
                </a:lnTo>
                <a:lnTo>
                  <a:pt x="508503" y="508503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43139" y="959888"/>
            <a:ext cx="508503" cy="40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F7FFF5"/>
                </a:solidFill>
                <a:latin typeface="Poppins Bold"/>
                <a:ea typeface="Poppins Bold"/>
                <a:cs typeface="Poppins Bold"/>
                <a:sym typeface="Poppins Bold"/>
              </a:rPr>
              <a:t>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28465" y="716280"/>
            <a:ext cx="6631071" cy="71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233906"/>
                </a:solidFill>
                <a:latin typeface="Poppins Bold"/>
                <a:ea typeface="Poppins Bold"/>
                <a:cs typeface="Poppins Bold"/>
                <a:sym typeface="Poppins Bold"/>
              </a:rPr>
              <a:t>Kesimpulan</a:t>
            </a:r>
          </a:p>
        </p:txBody>
      </p:sp>
      <p:sp>
        <p:nvSpPr>
          <p:cNvPr id="8" name="AutoShape 8"/>
          <p:cNvSpPr/>
          <p:nvPr/>
        </p:nvSpPr>
        <p:spPr>
          <a:xfrm>
            <a:off x="8577529" y="3651077"/>
            <a:ext cx="539770" cy="6684"/>
          </a:xfrm>
          <a:prstGeom prst="line">
            <a:avLst/>
          </a:prstGeom>
          <a:ln w="57150" cap="rnd">
            <a:solidFill>
              <a:srgbClr val="365B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9173604" y="4987729"/>
            <a:ext cx="539770" cy="6684"/>
          </a:xfrm>
          <a:prstGeom prst="line">
            <a:avLst/>
          </a:prstGeom>
          <a:ln w="57150" cap="rnd">
            <a:solidFill>
              <a:srgbClr val="365B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H="1">
            <a:off x="9145278" y="1593464"/>
            <a:ext cx="28326" cy="6257316"/>
          </a:xfrm>
          <a:prstGeom prst="line">
            <a:avLst/>
          </a:prstGeom>
          <a:ln w="57150" cap="rnd">
            <a:solidFill>
              <a:srgbClr val="1A522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3881574" y="2840161"/>
            <a:ext cx="629562" cy="1336652"/>
            <a:chOff x="0" y="0"/>
            <a:chExt cx="901441" cy="19138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01441" cy="1913890"/>
            </a:xfrm>
            <a:custGeom>
              <a:avLst/>
              <a:gdLst/>
              <a:ahLst/>
              <a:cxnLst/>
              <a:rect l="l" t="t" r="r" b="b"/>
              <a:pathLst>
                <a:path w="901441" h="1913890">
                  <a:moveTo>
                    <a:pt x="77698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6981" y="0"/>
                  </a:lnTo>
                  <a:cubicBezTo>
                    <a:pt x="845561" y="0"/>
                    <a:pt x="901441" y="55880"/>
                    <a:pt x="901441" y="124460"/>
                  </a:cubicBezTo>
                  <a:lnTo>
                    <a:pt x="901441" y="1789430"/>
                  </a:lnTo>
                  <a:cubicBezTo>
                    <a:pt x="901441" y="1858010"/>
                    <a:pt x="845561" y="1913890"/>
                    <a:pt x="776981" y="1913890"/>
                  </a:cubicBezTo>
                  <a:close/>
                </a:path>
              </a:pathLst>
            </a:custGeom>
            <a:solidFill>
              <a:srgbClr val="8DC651"/>
            </a:solidFill>
          </p:spPr>
        </p:sp>
      </p:grpSp>
      <p:grpSp>
        <p:nvGrpSpPr>
          <p:cNvPr id="13" name="Group 13"/>
          <p:cNvGrpSpPr/>
          <p:nvPr/>
        </p:nvGrpSpPr>
        <p:grpSpPr>
          <a:xfrm rot="-5400000">
            <a:off x="5724595" y="1463166"/>
            <a:ext cx="1628516" cy="4382506"/>
            <a:chOff x="0" y="0"/>
            <a:chExt cx="2354580" cy="63364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53310" cy="6336419"/>
            </a:xfrm>
            <a:custGeom>
              <a:avLst/>
              <a:gdLst/>
              <a:ahLst/>
              <a:cxnLst/>
              <a:rect l="l" t="t" r="r" b="b"/>
              <a:pathLst>
                <a:path w="2353310" h="6336419">
                  <a:moveTo>
                    <a:pt x="784860" y="6269109"/>
                  </a:moveTo>
                  <a:cubicBezTo>
                    <a:pt x="905510" y="6309749"/>
                    <a:pt x="1042670" y="6336419"/>
                    <a:pt x="1177290" y="6336419"/>
                  </a:cubicBezTo>
                  <a:cubicBezTo>
                    <a:pt x="1311910" y="6336419"/>
                    <a:pt x="1441450" y="6313559"/>
                    <a:pt x="1560830" y="6272919"/>
                  </a:cubicBezTo>
                  <a:cubicBezTo>
                    <a:pt x="1563370" y="6271649"/>
                    <a:pt x="1565910" y="6271649"/>
                    <a:pt x="1568450" y="6270379"/>
                  </a:cubicBezTo>
                  <a:cubicBezTo>
                    <a:pt x="2016760" y="6107819"/>
                    <a:pt x="2346960" y="5678559"/>
                    <a:pt x="2353310" y="516624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5162302"/>
                  </a:lnTo>
                  <a:cubicBezTo>
                    <a:pt x="6350" y="5681099"/>
                    <a:pt x="331470" y="6110359"/>
                    <a:pt x="784860" y="6269109"/>
                  </a:cubicBezTo>
                  <a:close/>
                </a:path>
              </a:pathLst>
            </a:custGeom>
            <a:solidFill>
              <a:srgbClr val="D5F8CA"/>
            </a:solidFill>
          </p:spPr>
        </p:sp>
      </p:grpSp>
      <p:grpSp>
        <p:nvGrpSpPr>
          <p:cNvPr id="15" name="Group 15"/>
          <p:cNvGrpSpPr/>
          <p:nvPr/>
        </p:nvGrpSpPr>
        <p:grpSpPr>
          <a:xfrm rot="-10800000">
            <a:off x="4055268" y="4176813"/>
            <a:ext cx="292332" cy="291865"/>
            <a:chOff x="0" y="0"/>
            <a:chExt cx="6350000" cy="63398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A5221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8958872" y="3468013"/>
            <a:ext cx="372813" cy="372813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BDBD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4519640" y="2863772"/>
            <a:ext cx="3770125" cy="37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0"/>
              </a:lnSpc>
              <a:spcBef>
                <a:spcPct val="0"/>
              </a:spcBef>
            </a:pPr>
            <a:r>
              <a:rPr lang="en-US" sz="2114" b="1">
                <a:solidFill>
                  <a:srgbClr val="1D435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Akurasi Model Sangat Baik</a:t>
            </a:r>
          </a:p>
        </p:txBody>
      </p:sp>
      <p:grpSp>
        <p:nvGrpSpPr>
          <p:cNvPr id="20" name="Group 20"/>
          <p:cNvGrpSpPr/>
          <p:nvPr/>
        </p:nvGrpSpPr>
        <p:grpSpPr>
          <a:xfrm rot="-10800000">
            <a:off x="13776864" y="4176813"/>
            <a:ext cx="629562" cy="1336652"/>
            <a:chOff x="0" y="0"/>
            <a:chExt cx="901441" cy="19138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01441" cy="1913890"/>
            </a:xfrm>
            <a:custGeom>
              <a:avLst/>
              <a:gdLst/>
              <a:ahLst/>
              <a:cxnLst/>
              <a:rect l="l" t="t" r="r" b="b"/>
              <a:pathLst>
                <a:path w="901441" h="1913890">
                  <a:moveTo>
                    <a:pt x="77698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6981" y="0"/>
                  </a:lnTo>
                  <a:cubicBezTo>
                    <a:pt x="845561" y="0"/>
                    <a:pt x="901441" y="55880"/>
                    <a:pt x="901441" y="124460"/>
                  </a:cubicBezTo>
                  <a:lnTo>
                    <a:pt x="901441" y="1789430"/>
                  </a:lnTo>
                  <a:cubicBezTo>
                    <a:pt x="901441" y="1858010"/>
                    <a:pt x="845561" y="1913890"/>
                    <a:pt x="776981" y="1913890"/>
                  </a:cubicBezTo>
                  <a:close/>
                </a:path>
              </a:pathLst>
            </a:custGeom>
            <a:solidFill>
              <a:srgbClr val="8DC651"/>
            </a:solidFill>
          </p:spPr>
        </p:sp>
      </p:grpSp>
      <p:grpSp>
        <p:nvGrpSpPr>
          <p:cNvPr id="22" name="Group 22"/>
          <p:cNvGrpSpPr/>
          <p:nvPr/>
        </p:nvGrpSpPr>
        <p:grpSpPr>
          <a:xfrm rot="5400000">
            <a:off x="10934889" y="2799818"/>
            <a:ext cx="1628516" cy="4382506"/>
            <a:chOff x="0" y="0"/>
            <a:chExt cx="2354580" cy="633641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53310" cy="6336419"/>
            </a:xfrm>
            <a:custGeom>
              <a:avLst/>
              <a:gdLst/>
              <a:ahLst/>
              <a:cxnLst/>
              <a:rect l="l" t="t" r="r" b="b"/>
              <a:pathLst>
                <a:path w="2353310" h="6336419">
                  <a:moveTo>
                    <a:pt x="784860" y="6269109"/>
                  </a:moveTo>
                  <a:cubicBezTo>
                    <a:pt x="905510" y="6309749"/>
                    <a:pt x="1042670" y="6336419"/>
                    <a:pt x="1177290" y="6336419"/>
                  </a:cubicBezTo>
                  <a:cubicBezTo>
                    <a:pt x="1311910" y="6336419"/>
                    <a:pt x="1441450" y="6313559"/>
                    <a:pt x="1560830" y="6272919"/>
                  </a:cubicBezTo>
                  <a:cubicBezTo>
                    <a:pt x="1563370" y="6271649"/>
                    <a:pt x="1565910" y="6271649"/>
                    <a:pt x="1568450" y="6270379"/>
                  </a:cubicBezTo>
                  <a:cubicBezTo>
                    <a:pt x="2016760" y="6107819"/>
                    <a:pt x="2346960" y="5678559"/>
                    <a:pt x="2353310" y="516624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5162302"/>
                  </a:lnTo>
                  <a:cubicBezTo>
                    <a:pt x="6350" y="5681099"/>
                    <a:pt x="331470" y="6110359"/>
                    <a:pt x="784860" y="6269109"/>
                  </a:cubicBezTo>
                  <a:close/>
                </a:path>
              </a:pathLst>
            </a:custGeom>
            <a:solidFill>
              <a:srgbClr val="D5F8CA"/>
            </a:solidFill>
          </p:spPr>
        </p:sp>
      </p:grpSp>
      <p:grpSp>
        <p:nvGrpSpPr>
          <p:cNvPr id="24" name="Group 24"/>
          <p:cNvGrpSpPr/>
          <p:nvPr/>
        </p:nvGrpSpPr>
        <p:grpSpPr>
          <a:xfrm rot="5400000">
            <a:off x="13940166" y="5513231"/>
            <a:ext cx="292332" cy="291865"/>
            <a:chOff x="0" y="0"/>
            <a:chExt cx="6350000" cy="63398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A5221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8958872" y="4804664"/>
            <a:ext cx="372813" cy="372813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BDBDB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9804948" y="4552758"/>
            <a:ext cx="405754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73"/>
              </a:lnSpc>
            </a:pPr>
            <a:r>
              <a:rPr lang="en-US" sz="1644" spc="6">
                <a:solidFill>
                  <a:srgbClr val="1D4355"/>
                </a:solidFill>
                <a:latin typeface="Poppins"/>
                <a:ea typeface="Poppins"/>
                <a:cs typeface="Poppins"/>
                <a:sym typeface="Poppins"/>
              </a:rPr>
              <a:t>Rekomendasi pengembangan lebih lanjut adalah mengembangkan CCTV yang dapat mengklasifikasi kondisi hutan dan mengirim  sinyal bahaya.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07029" y="4196466"/>
            <a:ext cx="3948806" cy="3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6"/>
              </a:lnSpc>
              <a:spcBef>
                <a:spcPct val="0"/>
              </a:spcBef>
            </a:pPr>
            <a:r>
              <a:rPr lang="en-US" sz="2054" b="1">
                <a:solidFill>
                  <a:srgbClr val="1D435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Pengembangan Model lanjut</a:t>
            </a:r>
          </a:p>
        </p:txBody>
      </p:sp>
      <p:sp>
        <p:nvSpPr>
          <p:cNvPr id="30" name="AutoShape 30"/>
          <p:cNvSpPr/>
          <p:nvPr/>
        </p:nvSpPr>
        <p:spPr>
          <a:xfrm>
            <a:off x="8577529" y="6324381"/>
            <a:ext cx="539770" cy="6684"/>
          </a:xfrm>
          <a:prstGeom prst="line">
            <a:avLst/>
          </a:prstGeom>
          <a:ln w="57150" cap="rnd">
            <a:solidFill>
              <a:srgbClr val="365B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9173604" y="7661032"/>
            <a:ext cx="539770" cy="6684"/>
          </a:xfrm>
          <a:prstGeom prst="line">
            <a:avLst/>
          </a:prstGeom>
          <a:ln w="57150" cap="rnd">
            <a:solidFill>
              <a:srgbClr val="365B6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2" name="Group 32"/>
          <p:cNvGrpSpPr/>
          <p:nvPr/>
        </p:nvGrpSpPr>
        <p:grpSpPr>
          <a:xfrm>
            <a:off x="3881574" y="5513464"/>
            <a:ext cx="629562" cy="1336652"/>
            <a:chOff x="0" y="0"/>
            <a:chExt cx="901441" cy="191389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01441" cy="1913890"/>
            </a:xfrm>
            <a:custGeom>
              <a:avLst/>
              <a:gdLst/>
              <a:ahLst/>
              <a:cxnLst/>
              <a:rect l="l" t="t" r="r" b="b"/>
              <a:pathLst>
                <a:path w="901441" h="1913890">
                  <a:moveTo>
                    <a:pt x="77698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6981" y="0"/>
                  </a:lnTo>
                  <a:cubicBezTo>
                    <a:pt x="845561" y="0"/>
                    <a:pt x="901441" y="55880"/>
                    <a:pt x="901441" y="124460"/>
                  </a:cubicBezTo>
                  <a:lnTo>
                    <a:pt x="901441" y="1789430"/>
                  </a:lnTo>
                  <a:cubicBezTo>
                    <a:pt x="901441" y="1858010"/>
                    <a:pt x="845561" y="1913890"/>
                    <a:pt x="776981" y="1913890"/>
                  </a:cubicBezTo>
                  <a:close/>
                </a:path>
              </a:pathLst>
            </a:custGeom>
            <a:solidFill>
              <a:srgbClr val="8DC651"/>
            </a:solidFill>
          </p:spPr>
        </p:sp>
      </p:grpSp>
      <p:grpSp>
        <p:nvGrpSpPr>
          <p:cNvPr id="34" name="Group 34"/>
          <p:cNvGrpSpPr/>
          <p:nvPr/>
        </p:nvGrpSpPr>
        <p:grpSpPr>
          <a:xfrm rot="-5400000">
            <a:off x="5724595" y="4136470"/>
            <a:ext cx="1628516" cy="4382506"/>
            <a:chOff x="0" y="0"/>
            <a:chExt cx="2354580" cy="633641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353310" cy="6336419"/>
            </a:xfrm>
            <a:custGeom>
              <a:avLst/>
              <a:gdLst/>
              <a:ahLst/>
              <a:cxnLst/>
              <a:rect l="l" t="t" r="r" b="b"/>
              <a:pathLst>
                <a:path w="2353310" h="6336419">
                  <a:moveTo>
                    <a:pt x="784860" y="6269109"/>
                  </a:moveTo>
                  <a:cubicBezTo>
                    <a:pt x="905510" y="6309749"/>
                    <a:pt x="1042670" y="6336419"/>
                    <a:pt x="1177290" y="6336419"/>
                  </a:cubicBezTo>
                  <a:cubicBezTo>
                    <a:pt x="1311910" y="6336419"/>
                    <a:pt x="1441450" y="6313559"/>
                    <a:pt x="1560830" y="6272919"/>
                  </a:cubicBezTo>
                  <a:cubicBezTo>
                    <a:pt x="1563370" y="6271649"/>
                    <a:pt x="1565910" y="6271649"/>
                    <a:pt x="1568450" y="6270379"/>
                  </a:cubicBezTo>
                  <a:cubicBezTo>
                    <a:pt x="2016760" y="6107819"/>
                    <a:pt x="2346960" y="5678559"/>
                    <a:pt x="2353310" y="516624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5162302"/>
                  </a:lnTo>
                  <a:cubicBezTo>
                    <a:pt x="6350" y="5681099"/>
                    <a:pt x="331470" y="6110359"/>
                    <a:pt x="784860" y="6269109"/>
                  </a:cubicBezTo>
                  <a:close/>
                </a:path>
              </a:pathLst>
            </a:custGeom>
            <a:solidFill>
              <a:srgbClr val="D5F8CA"/>
            </a:solidFill>
          </p:spPr>
        </p:sp>
      </p:grpSp>
      <p:grpSp>
        <p:nvGrpSpPr>
          <p:cNvPr id="36" name="Group 36"/>
          <p:cNvGrpSpPr/>
          <p:nvPr/>
        </p:nvGrpSpPr>
        <p:grpSpPr>
          <a:xfrm rot="-10800000">
            <a:off x="4055268" y="6850116"/>
            <a:ext cx="292332" cy="291865"/>
            <a:chOff x="0" y="0"/>
            <a:chExt cx="6350000" cy="633984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A5221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8958872" y="6141316"/>
            <a:ext cx="372813" cy="372813"/>
            <a:chOff x="0" y="0"/>
            <a:chExt cx="6350000" cy="635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BDBDB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4458105" y="6009304"/>
            <a:ext cx="3893196" cy="99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73"/>
              </a:lnSpc>
            </a:pPr>
            <a:r>
              <a:rPr lang="en-US" sz="1644" spc="6">
                <a:solidFill>
                  <a:srgbClr val="1D4355"/>
                </a:solidFill>
                <a:latin typeface="Poppins"/>
                <a:ea typeface="Poppins"/>
                <a:cs typeface="Poppins"/>
                <a:sym typeface="Poppins"/>
              </a:rPr>
              <a:t>User dapat dengan mudah memantau dan menganalisis kinerja model melalui visualisasi responsif pada dashboard.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433620" y="5678213"/>
            <a:ext cx="4210466" cy="30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4"/>
              </a:lnSpc>
            </a:pPr>
            <a:r>
              <a:rPr lang="en-US" sz="2114" b="1">
                <a:solidFill>
                  <a:srgbClr val="1D435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Dashboard Responsif</a:t>
            </a:r>
          </a:p>
        </p:txBody>
      </p:sp>
      <p:grpSp>
        <p:nvGrpSpPr>
          <p:cNvPr id="42" name="Group 42"/>
          <p:cNvGrpSpPr/>
          <p:nvPr/>
        </p:nvGrpSpPr>
        <p:grpSpPr>
          <a:xfrm rot="-10800000">
            <a:off x="13776864" y="6850116"/>
            <a:ext cx="629562" cy="1336652"/>
            <a:chOff x="0" y="0"/>
            <a:chExt cx="901441" cy="191389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901441" cy="1913890"/>
            </a:xfrm>
            <a:custGeom>
              <a:avLst/>
              <a:gdLst/>
              <a:ahLst/>
              <a:cxnLst/>
              <a:rect l="l" t="t" r="r" b="b"/>
              <a:pathLst>
                <a:path w="901441" h="1913890">
                  <a:moveTo>
                    <a:pt x="77698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6981" y="0"/>
                  </a:lnTo>
                  <a:cubicBezTo>
                    <a:pt x="845561" y="0"/>
                    <a:pt x="901441" y="55880"/>
                    <a:pt x="901441" y="124460"/>
                  </a:cubicBezTo>
                  <a:lnTo>
                    <a:pt x="901441" y="1789430"/>
                  </a:lnTo>
                  <a:cubicBezTo>
                    <a:pt x="901441" y="1858010"/>
                    <a:pt x="845561" y="1913890"/>
                    <a:pt x="776981" y="1913890"/>
                  </a:cubicBezTo>
                  <a:close/>
                </a:path>
              </a:pathLst>
            </a:custGeom>
            <a:solidFill>
              <a:srgbClr val="8DC651"/>
            </a:solidFill>
          </p:spPr>
        </p:sp>
      </p:grpSp>
      <p:grpSp>
        <p:nvGrpSpPr>
          <p:cNvPr id="44" name="Group 44"/>
          <p:cNvGrpSpPr/>
          <p:nvPr/>
        </p:nvGrpSpPr>
        <p:grpSpPr>
          <a:xfrm rot="5400000">
            <a:off x="10934889" y="5473121"/>
            <a:ext cx="1628516" cy="4382506"/>
            <a:chOff x="0" y="0"/>
            <a:chExt cx="2354580" cy="633641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353310" cy="6336419"/>
            </a:xfrm>
            <a:custGeom>
              <a:avLst/>
              <a:gdLst/>
              <a:ahLst/>
              <a:cxnLst/>
              <a:rect l="l" t="t" r="r" b="b"/>
              <a:pathLst>
                <a:path w="2353310" h="6336419">
                  <a:moveTo>
                    <a:pt x="784860" y="6269109"/>
                  </a:moveTo>
                  <a:cubicBezTo>
                    <a:pt x="905510" y="6309749"/>
                    <a:pt x="1042670" y="6336419"/>
                    <a:pt x="1177290" y="6336419"/>
                  </a:cubicBezTo>
                  <a:cubicBezTo>
                    <a:pt x="1311910" y="6336419"/>
                    <a:pt x="1441450" y="6313559"/>
                    <a:pt x="1560830" y="6272919"/>
                  </a:cubicBezTo>
                  <a:cubicBezTo>
                    <a:pt x="1563370" y="6271649"/>
                    <a:pt x="1565910" y="6271649"/>
                    <a:pt x="1568450" y="6270379"/>
                  </a:cubicBezTo>
                  <a:cubicBezTo>
                    <a:pt x="2016760" y="6107819"/>
                    <a:pt x="2346960" y="5678559"/>
                    <a:pt x="2353310" y="516624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5162302"/>
                  </a:lnTo>
                  <a:cubicBezTo>
                    <a:pt x="6350" y="5681099"/>
                    <a:pt x="331470" y="6110359"/>
                    <a:pt x="784860" y="6269109"/>
                  </a:cubicBezTo>
                  <a:close/>
                </a:path>
              </a:pathLst>
            </a:custGeom>
            <a:solidFill>
              <a:srgbClr val="D5F8CA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8958872" y="7477968"/>
            <a:ext cx="372813" cy="372813"/>
            <a:chOff x="0" y="0"/>
            <a:chExt cx="6350000" cy="63500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BDBDB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9804948" y="7304278"/>
            <a:ext cx="405754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73"/>
              </a:lnSpc>
            </a:pPr>
            <a:r>
              <a:rPr lang="en-US" sz="1644" spc="6">
                <a:solidFill>
                  <a:srgbClr val="1D4355"/>
                </a:solidFill>
                <a:latin typeface="Poppins"/>
                <a:ea typeface="Poppins"/>
                <a:cs typeface="Poppins"/>
                <a:sym typeface="Poppins"/>
              </a:rPr>
              <a:t>Penerapan model dalam klasifikasi kondisi hutan dapat mempercepat manusia melakukan tindakan lanjutan apabila terjadi kebakaran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798293" y="6938898"/>
            <a:ext cx="4064198" cy="37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60"/>
              </a:lnSpc>
              <a:spcBef>
                <a:spcPct val="0"/>
              </a:spcBef>
            </a:pPr>
            <a:r>
              <a:rPr lang="en-US" sz="2114" b="1">
                <a:solidFill>
                  <a:srgbClr val="1D435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Efisiensi dalam Penerapan </a:t>
            </a:r>
          </a:p>
        </p:txBody>
      </p:sp>
      <p:grpSp>
        <p:nvGrpSpPr>
          <p:cNvPr id="50" name="Group 50"/>
          <p:cNvGrpSpPr/>
          <p:nvPr/>
        </p:nvGrpSpPr>
        <p:grpSpPr>
          <a:xfrm rot="5400000">
            <a:off x="13940166" y="8180524"/>
            <a:ext cx="292332" cy="291865"/>
            <a:chOff x="0" y="0"/>
            <a:chExt cx="6350000" cy="633984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A5221"/>
            </a:solidFill>
          </p:spPr>
        </p:sp>
      </p:grpSp>
      <p:sp>
        <p:nvSpPr>
          <p:cNvPr id="52" name="TextBox 52"/>
          <p:cNvSpPr txBox="1"/>
          <p:nvPr/>
        </p:nvSpPr>
        <p:spPr>
          <a:xfrm>
            <a:off x="4519640" y="3212176"/>
            <a:ext cx="3893196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73"/>
              </a:lnSpc>
            </a:pPr>
            <a:r>
              <a:rPr lang="en-US" sz="1644" spc="6">
                <a:solidFill>
                  <a:srgbClr val="1D4355"/>
                </a:solidFill>
                <a:latin typeface="Poppins"/>
                <a:ea typeface="Poppins"/>
                <a:cs typeface="Poppins"/>
                <a:sym typeface="Poppins"/>
              </a:rPr>
              <a:t>Yolov8m-cls sebagai base model memiliki nilai keakuratan tertinggi dalam mengklasifikasi kondisi hutan</a:t>
            </a:r>
          </a:p>
          <a:p>
            <a:pPr algn="just">
              <a:lnSpc>
                <a:spcPts val="1973"/>
              </a:lnSpc>
            </a:pPr>
            <a:r>
              <a:rPr lang="en-US" sz="1644" spc="6">
                <a:solidFill>
                  <a:srgbClr val="1D4355"/>
                </a:solidFill>
                <a:latin typeface="Poppins"/>
                <a:ea typeface="Poppins"/>
                <a:cs typeface="Poppins"/>
                <a:sym typeface="Poppins"/>
              </a:rPr>
              <a:t>dibandingkan dengan Yolov8n-cls dan Yolov8x-cls.</a:t>
            </a:r>
          </a:p>
        </p:txBody>
      </p:sp>
      <p:sp>
        <p:nvSpPr>
          <p:cNvPr id="53" name="Freeform 53"/>
          <p:cNvSpPr/>
          <p:nvPr/>
        </p:nvSpPr>
        <p:spPr>
          <a:xfrm rot="4067290">
            <a:off x="12063671" y="9482546"/>
            <a:ext cx="11149207" cy="5331348"/>
          </a:xfrm>
          <a:custGeom>
            <a:avLst/>
            <a:gdLst/>
            <a:ahLst/>
            <a:cxnLst/>
            <a:rect l="l" t="t" r="r" b="b"/>
            <a:pathLst>
              <a:path w="11149207" h="5331348">
                <a:moveTo>
                  <a:pt x="0" y="0"/>
                </a:moveTo>
                <a:lnTo>
                  <a:pt x="11149208" y="0"/>
                </a:lnTo>
                <a:lnTo>
                  <a:pt x="11149208" y="5331348"/>
                </a:lnTo>
                <a:lnTo>
                  <a:pt x="0" y="5331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 rot="4067290">
            <a:off x="-2719840" y="8367350"/>
            <a:ext cx="10884643" cy="5204838"/>
          </a:xfrm>
          <a:custGeom>
            <a:avLst/>
            <a:gdLst/>
            <a:ahLst/>
            <a:cxnLst/>
            <a:rect l="l" t="t" r="r" b="b"/>
            <a:pathLst>
              <a:path w="10884643" h="5204838">
                <a:moveTo>
                  <a:pt x="0" y="0"/>
                </a:moveTo>
                <a:lnTo>
                  <a:pt x="10884643" y="0"/>
                </a:lnTo>
                <a:lnTo>
                  <a:pt x="10884643" y="5204838"/>
                </a:lnTo>
                <a:lnTo>
                  <a:pt x="0" y="5204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 flipH="1">
            <a:off x="-1208473" y="-1207681"/>
            <a:ext cx="4855345" cy="1973371"/>
          </a:xfrm>
          <a:custGeom>
            <a:avLst/>
            <a:gdLst/>
            <a:ahLst/>
            <a:cxnLst/>
            <a:rect l="l" t="t" r="r" b="b"/>
            <a:pathLst>
              <a:path w="4855345" h="1973371">
                <a:moveTo>
                  <a:pt x="4855346" y="0"/>
                </a:moveTo>
                <a:lnTo>
                  <a:pt x="0" y="0"/>
                </a:lnTo>
                <a:lnTo>
                  <a:pt x="0" y="1973371"/>
                </a:lnTo>
                <a:lnTo>
                  <a:pt x="4855346" y="1973371"/>
                </a:lnTo>
                <a:lnTo>
                  <a:pt x="485534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16529098" y="-841199"/>
            <a:ext cx="4855345" cy="1973371"/>
          </a:xfrm>
          <a:custGeom>
            <a:avLst/>
            <a:gdLst/>
            <a:ahLst/>
            <a:cxnLst/>
            <a:rect l="l" t="t" r="r" b="b"/>
            <a:pathLst>
              <a:path w="4855345" h="1973371">
                <a:moveTo>
                  <a:pt x="0" y="0"/>
                </a:moveTo>
                <a:lnTo>
                  <a:pt x="4855346" y="0"/>
                </a:lnTo>
                <a:lnTo>
                  <a:pt x="4855346" y="1973371"/>
                </a:lnTo>
                <a:lnTo>
                  <a:pt x="0" y="1973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13063035" y="2931268"/>
            <a:ext cx="1585600" cy="726493"/>
          </a:xfrm>
          <a:custGeom>
            <a:avLst/>
            <a:gdLst/>
            <a:ahLst/>
            <a:cxnLst/>
            <a:rect l="l" t="t" r="r" b="b"/>
            <a:pathLst>
              <a:path w="1585600" h="726493">
                <a:moveTo>
                  <a:pt x="0" y="0"/>
                </a:moveTo>
                <a:lnTo>
                  <a:pt x="1585600" y="0"/>
                </a:lnTo>
                <a:lnTo>
                  <a:pt x="1585600" y="726493"/>
                </a:lnTo>
                <a:lnTo>
                  <a:pt x="0" y="7264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 flipH="1">
            <a:off x="2046586" y="1855831"/>
            <a:ext cx="2008681" cy="920341"/>
          </a:xfrm>
          <a:custGeom>
            <a:avLst/>
            <a:gdLst/>
            <a:ahLst/>
            <a:cxnLst/>
            <a:rect l="l" t="t" r="r" b="b"/>
            <a:pathLst>
              <a:path w="2008681" h="920341">
                <a:moveTo>
                  <a:pt x="2008682" y="0"/>
                </a:moveTo>
                <a:lnTo>
                  <a:pt x="0" y="0"/>
                </a:lnTo>
                <a:lnTo>
                  <a:pt x="0" y="920342"/>
                </a:lnTo>
                <a:lnTo>
                  <a:pt x="2008682" y="920342"/>
                </a:lnTo>
                <a:lnTo>
                  <a:pt x="200868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6396353" y="8551681"/>
            <a:ext cx="1585600" cy="726493"/>
          </a:xfrm>
          <a:custGeom>
            <a:avLst/>
            <a:gdLst/>
            <a:ahLst/>
            <a:cxnLst/>
            <a:rect l="l" t="t" r="r" b="b"/>
            <a:pathLst>
              <a:path w="1585600" h="726493">
                <a:moveTo>
                  <a:pt x="0" y="0"/>
                </a:moveTo>
                <a:lnTo>
                  <a:pt x="1585600" y="0"/>
                </a:lnTo>
                <a:lnTo>
                  <a:pt x="1585600" y="726493"/>
                </a:lnTo>
                <a:lnTo>
                  <a:pt x="0" y="7264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31712" y="-299783"/>
            <a:ext cx="4855345" cy="1973371"/>
          </a:xfrm>
          <a:custGeom>
            <a:avLst/>
            <a:gdLst/>
            <a:ahLst/>
            <a:cxnLst/>
            <a:rect l="l" t="t" r="r" b="b"/>
            <a:pathLst>
              <a:path w="4855345" h="1973371">
                <a:moveTo>
                  <a:pt x="0" y="0"/>
                </a:moveTo>
                <a:lnTo>
                  <a:pt x="4855345" y="0"/>
                </a:lnTo>
                <a:lnTo>
                  <a:pt x="4855345" y="1973371"/>
                </a:lnTo>
                <a:lnTo>
                  <a:pt x="0" y="1973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63726" flipH="1">
            <a:off x="215921" y="605479"/>
            <a:ext cx="2483937" cy="1009553"/>
          </a:xfrm>
          <a:custGeom>
            <a:avLst/>
            <a:gdLst/>
            <a:ahLst/>
            <a:cxnLst/>
            <a:rect l="l" t="t" r="r" b="b"/>
            <a:pathLst>
              <a:path w="2483937" h="1009553">
                <a:moveTo>
                  <a:pt x="2483937" y="0"/>
                </a:moveTo>
                <a:lnTo>
                  <a:pt x="0" y="0"/>
                </a:lnTo>
                <a:lnTo>
                  <a:pt x="0" y="1009554"/>
                </a:lnTo>
                <a:lnTo>
                  <a:pt x="2483937" y="1009554"/>
                </a:lnTo>
                <a:lnTo>
                  <a:pt x="24839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294809" y="-612847"/>
            <a:ext cx="4855345" cy="1973371"/>
          </a:xfrm>
          <a:custGeom>
            <a:avLst/>
            <a:gdLst/>
            <a:ahLst/>
            <a:cxnLst/>
            <a:rect l="l" t="t" r="r" b="b"/>
            <a:pathLst>
              <a:path w="4855345" h="1973371">
                <a:moveTo>
                  <a:pt x="4855345" y="0"/>
                </a:moveTo>
                <a:lnTo>
                  <a:pt x="0" y="0"/>
                </a:lnTo>
                <a:lnTo>
                  <a:pt x="0" y="1973372"/>
                </a:lnTo>
                <a:lnTo>
                  <a:pt x="4855345" y="1973372"/>
                </a:lnTo>
                <a:lnTo>
                  <a:pt x="485534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57703">
            <a:off x="13547025" y="4633404"/>
            <a:ext cx="13379566" cy="6397865"/>
          </a:xfrm>
          <a:custGeom>
            <a:avLst/>
            <a:gdLst/>
            <a:ahLst/>
            <a:cxnLst/>
            <a:rect l="l" t="t" r="r" b="b"/>
            <a:pathLst>
              <a:path w="13379566" h="6397865">
                <a:moveTo>
                  <a:pt x="0" y="0"/>
                </a:moveTo>
                <a:lnTo>
                  <a:pt x="13379566" y="0"/>
                </a:lnTo>
                <a:lnTo>
                  <a:pt x="13379566" y="6397865"/>
                </a:lnTo>
                <a:lnTo>
                  <a:pt x="0" y="6397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4067290">
            <a:off x="11684696" y="9511615"/>
            <a:ext cx="11149207" cy="5331348"/>
          </a:xfrm>
          <a:custGeom>
            <a:avLst/>
            <a:gdLst/>
            <a:ahLst/>
            <a:cxnLst/>
            <a:rect l="l" t="t" r="r" b="b"/>
            <a:pathLst>
              <a:path w="11149207" h="5331348">
                <a:moveTo>
                  <a:pt x="0" y="0"/>
                </a:moveTo>
                <a:lnTo>
                  <a:pt x="11149208" y="0"/>
                </a:lnTo>
                <a:lnTo>
                  <a:pt x="11149208" y="5331349"/>
                </a:lnTo>
                <a:lnTo>
                  <a:pt x="0" y="53313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746400">
            <a:off x="-7446219" y="4205382"/>
            <a:ext cx="13379566" cy="6397865"/>
          </a:xfrm>
          <a:custGeom>
            <a:avLst/>
            <a:gdLst/>
            <a:ahLst/>
            <a:cxnLst/>
            <a:rect l="l" t="t" r="r" b="b"/>
            <a:pathLst>
              <a:path w="13379566" h="6397865">
                <a:moveTo>
                  <a:pt x="0" y="0"/>
                </a:moveTo>
                <a:lnTo>
                  <a:pt x="13379566" y="0"/>
                </a:lnTo>
                <a:lnTo>
                  <a:pt x="13379566" y="6397865"/>
                </a:lnTo>
                <a:lnTo>
                  <a:pt x="0" y="6397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4067290">
            <a:off x="-2719840" y="8367350"/>
            <a:ext cx="10884643" cy="5204838"/>
          </a:xfrm>
          <a:custGeom>
            <a:avLst/>
            <a:gdLst/>
            <a:ahLst/>
            <a:cxnLst/>
            <a:rect l="l" t="t" r="r" b="b"/>
            <a:pathLst>
              <a:path w="10884643" h="5204838">
                <a:moveTo>
                  <a:pt x="0" y="0"/>
                </a:moveTo>
                <a:lnTo>
                  <a:pt x="10884643" y="0"/>
                </a:lnTo>
                <a:lnTo>
                  <a:pt x="10884643" y="5204838"/>
                </a:lnTo>
                <a:lnTo>
                  <a:pt x="0" y="5204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2929077" y="1943519"/>
            <a:ext cx="2008681" cy="920341"/>
          </a:xfrm>
          <a:custGeom>
            <a:avLst/>
            <a:gdLst/>
            <a:ahLst/>
            <a:cxnLst/>
            <a:rect l="l" t="t" r="r" b="b"/>
            <a:pathLst>
              <a:path w="2008681" h="920341">
                <a:moveTo>
                  <a:pt x="2008681" y="0"/>
                </a:moveTo>
                <a:lnTo>
                  <a:pt x="0" y="0"/>
                </a:lnTo>
                <a:lnTo>
                  <a:pt x="0" y="920341"/>
                </a:lnTo>
                <a:lnTo>
                  <a:pt x="2008681" y="920341"/>
                </a:lnTo>
                <a:lnTo>
                  <a:pt x="200868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156426" y="2049680"/>
            <a:ext cx="1585600" cy="726493"/>
          </a:xfrm>
          <a:custGeom>
            <a:avLst/>
            <a:gdLst/>
            <a:ahLst/>
            <a:cxnLst/>
            <a:rect l="l" t="t" r="r" b="b"/>
            <a:pathLst>
              <a:path w="1585600" h="726493">
                <a:moveTo>
                  <a:pt x="0" y="0"/>
                </a:moveTo>
                <a:lnTo>
                  <a:pt x="1585600" y="0"/>
                </a:lnTo>
                <a:lnTo>
                  <a:pt x="1585600" y="726493"/>
                </a:lnTo>
                <a:lnTo>
                  <a:pt x="0" y="7264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5804063" y="1168811"/>
            <a:ext cx="2483937" cy="1009553"/>
          </a:xfrm>
          <a:custGeom>
            <a:avLst/>
            <a:gdLst/>
            <a:ahLst/>
            <a:cxnLst/>
            <a:rect l="l" t="t" r="r" b="b"/>
            <a:pathLst>
              <a:path w="2483937" h="1009553">
                <a:moveTo>
                  <a:pt x="2483937" y="0"/>
                </a:moveTo>
                <a:lnTo>
                  <a:pt x="0" y="0"/>
                </a:lnTo>
                <a:lnTo>
                  <a:pt x="0" y="1009554"/>
                </a:lnTo>
                <a:lnTo>
                  <a:pt x="2483937" y="1009554"/>
                </a:lnTo>
                <a:lnTo>
                  <a:pt x="24839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821689" y="373839"/>
            <a:ext cx="2053520" cy="1137137"/>
          </a:xfrm>
          <a:custGeom>
            <a:avLst/>
            <a:gdLst/>
            <a:ahLst/>
            <a:cxnLst/>
            <a:rect l="l" t="t" r="r" b="b"/>
            <a:pathLst>
              <a:path w="2053520" h="1137137">
                <a:moveTo>
                  <a:pt x="0" y="0"/>
                </a:moveTo>
                <a:lnTo>
                  <a:pt x="2053520" y="0"/>
                </a:lnTo>
                <a:lnTo>
                  <a:pt x="2053520" y="1137137"/>
                </a:lnTo>
                <a:lnTo>
                  <a:pt x="0" y="11371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875209" y="498799"/>
            <a:ext cx="1877473" cy="964552"/>
          </a:xfrm>
          <a:custGeom>
            <a:avLst/>
            <a:gdLst/>
            <a:ahLst/>
            <a:cxnLst/>
            <a:rect l="l" t="t" r="r" b="b"/>
            <a:pathLst>
              <a:path w="1877473" h="964552">
                <a:moveTo>
                  <a:pt x="0" y="0"/>
                </a:moveTo>
                <a:lnTo>
                  <a:pt x="1877474" y="0"/>
                </a:lnTo>
                <a:lnTo>
                  <a:pt x="1877474" y="964552"/>
                </a:lnTo>
                <a:lnTo>
                  <a:pt x="0" y="9645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5313459" y="3374402"/>
            <a:ext cx="7969837" cy="3645867"/>
            <a:chOff x="0" y="0"/>
            <a:chExt cx="2099052" cy="9602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99052" cy="960228"/>
            </a:xfrm>
            <a:custGeom>
              <a:avLst/>
              <a:gdLst/>
              <a:ahLst/>
              <a:cxnLst/>
              <a:rect l="l" t="t" r="r" b="b"/>
              <a:pathLst>
                <a:path w="2099052" h="960228">
                  <a:moveTo>
                    <a:pt x="49542" y="0"/>
                  </a:moveTo>
                  <a:lnTo>
                    <a:pt x="2049510" y="0"/>
                  </a:lnTo>
                  <a:cubicBezTo>
                    <a:pt x="2062649" y="0"/>
                    <a:pt x="2075250" y="5220"/>
                    <a:pt x="2084541" y="14510"/>
                  </a:cubicBezTo>
                  <a:cubicBezTo>
                    <a:pt x="2093832" y="23801"/>
                    <a:pt x="2099052" y="36402"/>
                    <a:pt x="2099052" y="49542"/>
                  </a:cubicBezTo>
                  <a:lnTo>
                    <a:pt x="2099052" y="910687"/>
                  </a:lnTo>
                  <a:cubicBezTo>
                    <a:pt x="2099052" y="938048"/>
                    <a:pt x="2076871" y="960228"/>
                    <a:pt x="2049510" y="960228"/>
                  </a:cubicBezTo>
                  <a:lnTo>
                    <a:pt x="49542" y="960228"/>
                  </a:lnTo>
                  <a:cubicBezTo>
                    <a:pt x="22180" y="960228"/>
                    <a:pt x="0" y="938048"/>
                    <a:pt x="0" y="910687"/>
                  </a:cubicBezTo>
                  <a:lnTo>
                    <a:pt x="0" y="49542"/>
                  </a:lnTo>
                  <a:cubicBezTo>
                    <a:pt x="0" y="22180"/>
                    <a:pt x="22180" y="0"/>
                    <a:pt x="49542" y="0"/>
                  </a:cubicBezTo>
                  <a:close/>
                </a:path>
              </a:pathLst>
            </a:custGeom>
            <a:solidFill>
              <a:srgbClr val="3E630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2099052" cy="1026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440328" y="4038703"/>
            <a:ext cx="7716098" cy="190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11"/>
              </a:lnSpc>
            </a:pPr>
            <a:r>
              <a:rPr lang="en-US" sz="10508" b="1">
                <a:solidFill>
                  <a:srgbClr val="F7FFF5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65406" y="7917438"/>
            <a:ext cx="9077842" cy="462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Musliadi</a:t>
            </a:r>
            <a:r>
              <a:rPr lang="en-US" sz="26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| Muhammad </a:t>
            </a:r>
            <a:r>
              <a:rPr lang="en-US" sz="26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Zulkarnaini</a:t>
            </a:r>
            <a:r>
              <a:rPr lang="en-US" sz="26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| Shafarina Irzani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54440" y="7134339"/>
            <a:ext cx="1703960" cy="669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 b="1" dirty="0">
                <a:solidFill>
                  <a:srgbClr val="325009"/>
                </a:solidFill>
                <a:latin typeface="Poppins Bold"/>
                <a:ea typeface="Poppins Bold"/>
                <a:cs typeface="Poppins Bold"/>
                <a:sym typeface="Poppins Bold"/>
              </a:rPr>
              <a:t>BDC10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1571" y="4380675"/>
            <a:ext cx="1619584" cy="1619584"/>
          </a:xfrm>
          <a:custGeom>
            <a:avLst/>
            <a:gdLst/>
            <a:ahLst/>
            <a:cxnLst/>
            <a:rect l="l" t="t" r="r" b="b"/>
            <a:pathLst>
              <a:path w="1619584" h="1619584">
                <a:moveTo>
                  <a:pt x="0" y="0"/>
                </a:moveTo>
                <a:lnTo>
                  <a:pt x="1619584" y="0"/>
                </a:lnTo>
                <a:lnTo>
                  <a:pt x="1619584" y="1619584"/>
                </a:lnTo>
                <a:lnTo>
                  <a:pt x="0" y="1619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10099" y="4380675"/>
            <a:ext cx="1619584" cy="1619584"/>
          </a:xfrm>
          <a:custGeom>
            <a:avLst/>
            <a:gdLst/>
            <a:ahLst/>
            <a:cxnLst/>
            <a:rect l="l" t="t" r="r" b="b"/>
            <a:pathLst>
              <a:path w="1619584" h="1619584">
                <a:moveTo>
                  <a:pt x="0" y="0"/>
                </a:moveTo>
                <a:lnTo>
                  <a:pt x="1619584" y="0"/>
                </a:lnTo>
                <a:lnTo>
                  <a:pt x="1619584" y="1619584"/>
                </a:lnTo>
                <a:lnTo>
                  <a:pt x="0" y="1619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55835" y="4380675"/>
            <a:ext cx="1619584" cy="1619584"/>
          </a:xfrm>
          <a:custGeom>
            <a:avLst/>
            <a:gdLst/>
            <a:ahLst/>
            <a:cxnLst/>
            <a:rect l="l" t="t" r="r" b="b"/>
            <a:pathLst>
              <a:path w="1619584" h="1619584">
                <a:moveTo>
                  <a:pt x="0" y="0"/>
                </a:moveTo>
                <a:lnTo>
                  <a:pt x="1619584" y="0"/>
                </a:lnTo>
                <a:lnTo>
                  <a:pt x="1619584" y="1619584"/>
                </a:lnTo>
                <a:lnTo>
                  <a:pt x="0" y="16195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664364" y="4380675"/>
            <a:ext cx="1619584" cy="1619584"/>
          </a:xfrm>
          <a:custGeom>
            <a:avLst/>
            <a:gdLst/>
            <a:ahLst/>
            <a:cxnLst/>
            <a:rect l="l" t="t" r="r" b="b"/>
            <a:pathLst>
              <a:path w="1619584" h="1619584">
                <a:moveTo>
                  <a:pt x="0" y="0"/>
                </a:moveTo>
                <a:lnTo>
                  <a:pt x="1619584" y="0"/>
                </a:lnTo>
                <a:lnTo>
                  <a:pt x="1619584" y="1619584"/>
                </a:lnTo>
                <a:lnTo>
                  <a:pt x="0" y="1619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07452" y="4380675"/>
            <a:ext cx="1619584" cy="1619584"/>
          </a:xfrm>
          <a:custGeom>
            <a:avLst/>
            <a:gdLst/>
            <a:ahLst/>
            <a:cxnLst/>
            <a:rect l="l" t="t" r="r" b="b"/>
            <a:pathLst>
              <a:path w="1619584" h="1619584">
                <a:moveTo>
                  <a:pt x="0" y="0"/>
                </a:moveTo>
                <a:lnTo>
                  <a:pt x="1619584" y="0"/>
                </a:lnTo>
                <a:lnTo>
                  <a:pt x="1619584" y="1619584"/>
                </a:lnTo>
                <a:lnTo>
                  <a:pt x="0" y="16195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1770031" y="2966473"/>
            <a:ext cx="1482663" cy="2965325"/>
          </a:xfrm>
          <a:custGeom>
            <a:avLst/>
            <a:gdLst/>
            <a:ahLst/>
            <a:cxnLst/>
            <a:rect l="l" t="t" r="r" b="b"/>
            <a:pathLst>
              <a:path w="1482663" h="2965325">
                <a:moveTo>
                  <a:pt x="0" y="0"/>
                </a:moveTo>
                <a:lnTo>
                  <a:pt x="1482663" y="0"/>
                </a:lnTo>
                <a:lnTo>
                  <a:pt x="1482663" y="2965325"/>
                </a:lnTo>
                <a:lnTo>
                  <a:pt x="0" y="29653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r="-100000"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7078560" y="2966473"/>
            <a:ext cx="1482663" cy="2965325"/>
          </a:xfrm>
          <a:custGeom>
            <a:avLst/>
            <a:gdLst/>
            <a:ahLst/>
            <a:cxnLst/>
            <a:rect l="l" t="t" r="r" b="b"/>
            <a:pathLst>
              <a:path w="1482663" h="2965325">
                <a:moveTo>
                  <a:pt x="0" y="0"/>
                </a:moveTo>
                <a:lnTo>
                  <a:pt x="1482663" y="0"/>
                </a:lnTo>
                <a:lnTo>
                  <a:pt x="1482663" y="2965325"/>
                </a:lnTo>
                <a:lnTo>
                  <a:pt x="0" y="29653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r="-100000"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12375913" y="2966473"/>
            <a:ext cx="1482663" cy="2965325"/>
          </a:xfrm>
          <a:custGeom>
            <a:avLst/>
            <a:gdLst/>
            <a:ahLst/>
            <a:cxnLst/>
            <a:rect l="l" t="t" r="r" b="b"/>
            <a:pathLst>
              <a:path w="1482663" h="2965325">
                <a:moveTo>
                  <a:pt x="0" y="0"/>
                </a:moveTo>
                <a:lnTo>
                  <a:pt x="1482662" y="0"/>
                </a:lnTo>
                <a:lnTo>
                  <a:pt x="1482662" y="2965325"/>
                </a:lnTo>
                <a:lnTo>
                  <a:pt x="0" y="29653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r="-100000"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4424296" y="4430509"/>
            <a:ext cx="1482663" cy="2965325"/>
          </a:xfrm>
          <a:custGeom>
            <a:avLst/>
            <a:gdLst/>
            <a:ahLst/>
            <a:cxnLst/>
            <a:rect l="l" t="t" r="r" b="b"/>
            <a:pathLst>
              <a:path w="1482663" h="2965325">
                <a:moveTo>
                  <a:pt x="0" y="0"/>
                </a:moveTo>
                <a:lnTo>
                  <a:pt x="1482662" y="0"/>
                </a:lnTo>
                <a:lnTo>
                  <a:pt x="1482662" y="2965326"/>
                </a:lnTo>
                <a:lnTo>
                  <a:pt x="0" y="296532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r="-100000"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9732824" y="4430509"/>
            <a:ext cx="1482663" cy="2965325"/>
          </a:xfrm>
          <a:custGeom>
            <a:avLst/>
            <a:gdLst/>
            <a:ahLst/>
            <a:cxnLst/>
            <a:rect l="l" t="t" r="r" b="b"/>
            <a:pathLst>
              <a:path w="1482663" h="2965325">
                <a:moveTo>
                  <a:pt x="0" y="0"/>
                </a:moveTo>
                <a:lnTo>
                  <a:pt x="1482663" y="0"/>
                </a:lnTo>
                <a:lnTo>
                  <a:pt x="1482663" y="2965326"/>
                </a:lnTo>
                <a:lnTo>
                  <a:pt x="0" y="296532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r="-100000"/>
            </a:stretch>
          </a:blipFill>
        </p:spPr>
      </p:sp>
      <p:grpSp>
        <p:nvGrpSpPr>
          <p:cNvPr id="12" name="Group 12"/>
          <p:cNvGrpSpPr/>
          <p:nvPr/>
        </p:nvGrpSpPr>
        <p:grpSpPr>
          <a:xfrm rot="-2700000">
            <a:off x="3549820" y="4892680"/>
            <a:ext cx="559215" cy="558321"/>
            <a:chOff x="0" y="0"/>
            <a:chExt cx="6350000" cy="6339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F8CA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2700000">
            <a:off x="8876975" y="4892680"/>
            <a:ext cx="559215" cy="558321"/>
            <a:chOff x="0" y="0"/>
            <a:chExt cx="6350000" cy="6339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9D24"/>
            </a:solidFill>
          </p:spPr>
        </p:sp>
      </p:grpSp>
      <p:sp>
        <p:nvSpPr>
          <p:cNvPr id="16" name="Freeform 16"/>
          <p:cNvSpPr/>
          <p:nvPr/>
        </p:nvSpPr>
        <p:spPr>
          <a:xfrm rot="-5400000">
            <a:off x="15020792" y="4449136"/>
            <a:ext cx="1482663" cy="2965325"/>
          </a:xfrm>
          <a:custGeom>
            <a:avLst/>
            <a:gdLst/>
            <a:ahLst/>
            <a:cxnLst/>
            <a:rect l="l" t="t" r="r" b="b"/>
            <a:pathLst>
              <a:path w="1482663" h="2965325">
                <a:moveTo>
                  <a:pt x="0" y="0"/>
                </a:moveTo>
                <a:lnTo>
                  <a:pt x="1482663" y="0"/>
                </a:lnTo>
                <a:lnTo>
                  <a:pt x="1482663" y="2965325"/>
                </a:lnTo>
                <a:lnTo>
                  <a:pt x="0" y="296532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r="-100000"/>
            </a:stretch>
          </a:blipFill>
        </p:spPr>
      </p:sp>
      <p:grpSp>
        <p:nvGrpSpPr>
          <p:cNvPr id="17" name="Group 17"/>
          <p:cNvGrpSpPr/>
          <p:nvPr/>
        </p:nvGrpSpPr>
        <p:grpSpPr>
          <a:xfrm rot="-2700000">
            <a:off x="14147403" y="4892680"/>
            <a:ext cx="559215" cy="558321"/>
            <a:chOff x="0" y="0"/>
            <a:chExt cx="6350000" cy="63398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630F"/>
            </a:solidFill>
          </p:spPr>
        </p:sp>
      </p:grpSp>
      <p:grpSp>
        <p:nvGrpSpPr>
          <p:cNvPr id="19" name="Group 19"/>
          <p:cNvGrpSpPr/>
          <p:nvPr/>
        </p:nvGrpSpPr>
        <p:grpSpPr>
          <a:xfrm rot="8100000">
            <a:off x="6208495" y="4911307"/>
            <a:ext cx="559215" cy="558321"/>
            <a:chOff x="0" y="0"/>
            <a:chExt cx="6350000" cy="63398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C651"/>
            </a:solidFill>
          </p:spPr>
        </p:sp>
      </p:grpSp>
      <p:grpSp>
        <p:nvGrpSpPr>
          <p:cNvPr id="21" name="Group 21"/>
          <p:cNvGrpSpPr/>
          <p:nvPr/>
        </p:nvGrpSpPr>
        <p:grpSpPr>
          <a:xfrm rot="8100000">
            <a:off x="11517024" y="4911307"/>
            <a:ext cx="559215" cy="558321"/>
            <a:chOff x="0" y="0"/>
            <a:chExt cx="6350000" cy="63398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7B17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2212260" y="4872738"/>
            <a:ext cx="598205" cy="598205"/>
          </a:xfrm>
          <a:custGeom>
            <a:avLst/>
            <a:gdLst/>
            <a:ahLst/>
            <a:cxnLst/>
            <a:rect l="l" t="t" r="r" b="b"/>
            <a:pathLst>
              <a:path w="598205" h="598205">
                <a:moveTo>
                  <a:pt x="0" y="0"/>
                </a:moveTo>
                <a:lnTo>
                  <a:pt x="598205" y="0"/>
                </a:lnTo>
                <a:lnTo>
                  <a:pt x="598205" y="598205"/>
                </a:lnTo>
                <a:lnTo>
                  <a:pt x="0" y="59820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818987" y="4843827"/>
            <a:ext cx="693280" cy="693280"/>
          </a:xfrm>
          <a:custGeom>
            <a:avLst/>
            <a:gdLst/>
            <a:ahLst/>
            <a:cxnLst/>
            <a:rect l="l" t="t" r="r" b="b"/>
            <a:pathLst>
              <a:path w="693280" h="693280">
                <a:moveTo>
                  <a:pt x="0" y="0"/>
                </a:moveTo>
                <a:lnTo>
                  <a:pt x="693280" y="0"/>
                </a:lnTo>
                <a:lnTo>
                  <a:pt x="693280" y="693280"/>
                </a:lnTo>
                <a:lnTo>
                  <a:pt x="0" y="69328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446276" y="4838346"/>
            <a:ext cx="747230" cy="747230"/>
          </a:xfrm>
          <a:custGeom>
            <a:avLst/>
            <a:gdLst/>
            <a:ahLst/>
            <a:cxnLst/>
            <a:rect l="l" t="t" r="r" b="b"/>
            <a:pathLst>
              <a:path w="747230" h="747230">
                <a:moveTo>
                  <a:pt x="0" y="0"/>
                </a:moveTo>
                <a:lnTo>
                  <a:pt x="747230" y="0"/>
                </a:lnTo>
                <a:lnTo>
                  <a:pt x="747230" y="747230"/>
                </a:lnTo>
                <a:lnTo>
                  <a:pt x="0" y="74723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127516" y="4796713"/>
            <a:ext cx="693280" cy="693280"/>
          </a:xfrm>
          <a:custGeom>
            <a:avLst/>
            <a:gdLst/>
            <a:ahLst/>
            <a:cxnLst/>
            <a:rect l="l" t="t" r="r" b="b"/>
            <a:pathLst>
              <a:path w="693280" h="693280">
                <a:moveTo>
                  <a:pt x="0" y="0"/>
                </a:moveTo>
                <a:lnTo>
                  <a:pt x="693280" y="0"/>
                </a:lnTo>
                <a:lnTo>
                  <a:pt x="693280" y="693280"/>
                </a:lnTo>
                <a:lnTo>
                  <a:pt x="0" y="69328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793617" y="4889852"/>
            <a:ext cx="647255" cy="647255"/>
          </a:xfrm>
          <a:custGeom>
            <a:avLst/>
            <a:gdLst/>
            <a:ahLst/>
            <a:cxnLst/>
            <a:rect l="l" t="t" r="r" b="b"/>
            <a:pathLst>
              <a:path w="647255" h="647255">
                <a:moveTo>
                  <a:pt x="0" y="0"/>
                </a:moveTo>
                <a:lnTo>
                  <a:pt x="647254" y="0"/>
                </a:lnTo>
                <a:lnTo>
                  <a:pt x="647254" y="647255"/>
                </a:lnTo>
                <a:lnTo>
                  <a:pt x="0" y="64725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 rot="8100000">
            <a:off x="16814045" y="4932800"/>
            <a:ext cx="559215" cy="558321"/>
            <a:chOff x="0" y="0"/>
            <a:chExt cx="6350000" cy="633984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5009"/>
            </a:solidFill>
          </p:spPr>
        </p:sp>
      </p:grpSp>
      <p:sp>
        <p:nvSpPr>
          <p:cNvPr id="30" name="Freeform 30"/>
          <p:cNvSpPr/>
          <p:nvPr/>
        </p:nvSpPr>
        <p:spPr>
          <a:xfrm>
            <a:off x="14926894" y="4362049"/>
            <a:ext cx="1619584" cy="1619584"/>
          </a:xfrm>
          <a:custGeom>
            <a:avLst/>
            <a:gdLst/>
            <a:ahLst/>
            <a:cxnLst/>
            <a:rect l="l" t="t" r="r" b="b"/>
            <a:pathLst>
              <a:path w="1619584" h="1619584">
                <a:moveTo>
                  <a:pt x="0" y="0"/>
                </a:moveTo>
                <a:lnTo>
                  <a:pt x="1619584" y="0"/>
                </a:lnTo>
                <a:lnTo>
                  <a:pt x="1619584" y="1619584"/>
                </a:lnTo>
                <a:lnTo>
                  <a:pt x="0" y="1619584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381344" y="4816852"/>
            <a:ext cx="757975" cy="728604"/>
          </a:xfrm>
          <a:custGeom>
            <a:avLst/>
            <a:gdLst/>
            <a:ahLst/>
            <a:cxnLst/>
            <a:rect l="l" t="t" r="r" b="b"/>
            <a:pathLst>
              <a:path w="757975" h="728604">
                <a:moveTo>
                  <a:pt x="0" y="0"/>
                </a:moveTo>
                <a:lnTo>
                  <a:pt x="757975" y="0"/>
                </a:lnTo>
                <a:lnTo>
                  <a:pt x="757975" y="728604"/>
                </a:lnTo>
                <a:lnTo>
                  <a:pt x="0" y="728604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138445" y="6953858"/>
            <a:ext cx="2544519" cy="40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Latar Belakang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893367" y="2965409"/>
            <a:ext cx="2544519" cy="40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Literatur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599481" y="6953858"/>
            <a:ext cx="2544519" cy="40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Metodologi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051542" y="6977930"/>
            <a:ext cx="4131403" cy="40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 &amp; Rekomendasi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536561" y="2965409"/>
            <a:ext cx="3875189" cy="40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Hasil &amp; Proses Analisis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659723" y="2965409"/>
            <a:ext cx="2204801" cy="40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Kesimpulan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219200" y="765690"/>
            <a:ext cx="15849600" cy="827645"/>
            <a:chOff x="0" y="0"/>
            <a:chExt cx="21132800" cy="1103527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21132800" cy="1103527"/>
              <a:chOff x="0" y="0"/>
              <a:chExt cx="4174380" cy="217981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4174380" cy="217981"/>
              </a:xfrm>
              <a:custGeom>
                <a:avLst/>
                <a:gdLst/>
                <a:ahLst/>
                <a:cxnLst/>
                <a:rect l="l" t="t" r="r" b="b"/>
                <a:pathLst>
                  <a:path w="4174380" h="217981">
                    <a:moveTo>
                      <a:pt x="14165" y="0"/>
                    </a:moveTo>
                    <a:lnTo>
                      <a:pt x="4160215" y="0"/>
                    </a:lnTo>
                    <a:cubicBezTo>
                      <a:pt x="4168038" y="0"/>
                      <a:pt x="4174380" y="6342"/>
                      <a:pt x="4174380" y="14165"/>
                    </a:cubicBezTo>
                    <a:lnTo>
                      <a:pt x="4174380" y="203815"/>
                    </a:lnTo>
                    <a:cubicBezTo>
                      <a:pt x="4174380" y="211638"/>
                      <a:pt x="4168038" y="217981"/>
                      <a:pt x="4160215" y="217981"/>
                    </a:cubicBezTo>
                    <a:lnTo>
                      <a:pt x="14165" y="217981"/>
                    </a:lnTo>
                    <a:cubicBezTo>
                      <a:pt x="6342" y="217981"/>
                      <a:pt x="0" y="211638"/>
                      <a:pt x="0" y="203815"/>
                    </a:cubicBezTo>
                    <a:lnTo>
                      <a:pt x="0" y="14165"/>
                    </a:lnTo>
                    <a:cubicBezTo>
                      <a:pt x="0" y="6342"/>
                      <a:pt x="6342" y="0"/>
                      <a:pt x="14165" y="0"/>
                    </a:cubicBezTo>
                    <a:close/>
                  </a:path>
                </a:pathLst>
              </a:custGeom>
              <a:solidFill>
                <a:srgbClr val="EDE7E9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4174380" cy="25608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9297870" y="35341"/>
              <a:ext cx="2537060" cy="918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b="1">
                  <a:solidFill>
                    <a:srgbClr val="23390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Outline</a:t>
              </a:r>
            </a:p>
          </p:txBody>
        </p:sp>
      </p:grpSp>
      <p:sp>
        <p:nvSpPr>
          <p:cNvPr id="43" name="Freeform 43"/>
          <p:cNvSpPr/>
          <p:nvPr/>
        </p:nvSpPr>
        <p:spPr>
          <a:xfrm>
            <a:off x="2156453" y="6107408"/>
            <a:ext cx="508503" cy="508503"/>
          </a:xfrm>
          <a:custGeom>
            <a:avLst/>
            <a:gdLst/>
            <a:ahLst/>
            <a:cxnLst/>
            <a:rect l="l" t="t" r="r" b="b"/>
            <a:pathLst>
              <a:path w="508503" h="508503">
                <a:moveTo>
                  <a:pt x="0" y="0"/>
                </a:moveTo>
                <a:lnTo>
                  <a:pt x="508503" y="0"/>
                </a:lnTo>
                <a:lnTo>
                  <a:pt x="508503" y="508503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2156453" y="6142035"/>
            <a:ext cx="508503" cy="40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45" name="Freeform 45"/>
          <p:cNvSpPr/>
          <p:nvPr/>
        </p:nvSpPr>
        <p:spPr>
          <a:xfrm>
            <a:off x="4911375" y="3809595"/>
            <a:ext cx="508503" cy="508503"/>
          </a:xfrm>
          <a:custGeom>
            <a:avLst/>
            <a:gdLst/>
            <a:ahLst/>
            <a:cxnLst/>
            <a:rect l="l" t="t" r="r" b="b"/>
            <a:pathLst>
              <a:path w="508503" h="508503">
                <a:moveTo>
                  <a:pt x="0" y="0"/>
                </a:moveTo>
                <a:lnTo>
                  <a:pt x="508504" y="0"/>
                </a:lnTo>
                <a:lnTo>
                  <a:pt x="508504" y="508503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6" name="TextBox 46"/>
          <p:cNvSpPr txBox="1"/>
          <p:nvPr/>
        </p:nvSpPr>
        <p:spPr>
          <a:xfrm>
            <a:off x="4911375" y="3875511"/>
            <a:ext cx="508503" cy="40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id="47" name="Freeform 47"/>
          <p:cNvSpPr/>
          <p:nvPr/>
        </p:nvSpPr>
        <p:spPr>
          <a:xfrm>
            <a:off x="7565640" y="6107408"/>
            <a:ext cx="508503" cy="508503"/>
          </a:xfrm>
          <a:custGeom>
            <a:avLst/>
            <a:gdLst/>
            <a:ahLst/>
            <a:cxnLst/>
            <a:rect l="l" t="t" r="r" b="b"/>
            <a:pathLst>
              <a:path w="508503" h="508503">
                <a:moveTo>
                  <a:pt x="0" y="0"/>
                </a:moveTo>
                <a:lnTo>
                  <a:pt x="508503" y="0"/>
                </a:lnTo>
                <a:lnTo>
                  <a:pt x="508503" y="508503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7565640" y="6142035"/>
            <a:ext cx="508503" cy="40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id="49" name="Freeform 49"/>
          <p:cNvSpPr/>
          <p:nvPr/>
        </p:nvSpPr>
        <p:spPr>
          <a:xfrm>
            <a:off x="10240253" y="3809595"/>
            <a:ext cx="508503" cy="508503"/>
          </a:xfrm>
          <a:custGeom>
            <a:avLst/>
            <a:gdLst/>
            <a:ahLst/>
            <a:cxnLst/>
            <a:rect l="l" t="t" r="r" b="b"/>
            <a:pathLst>
              <a:path w="508503" h="508503">
                <a:moveTo>
                  <a:pt x="0" y="0"/>
                </a:moveTo>
                <a:lnTo>
                  <a:pt x="508503" y="0"/>
                </a:lnTo>
                <a:lnTo>
                  <a:pt x="508503" y="508503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0" name="TextBox 50"/>
          <p:cNvSpPr txBox="1"/>
          <p:nvPr/>
        </p:nvSpPr>
        <p:spPr>
          <a:xfrm>
            <a:off x="10216954" y="3844222"/>
            <a:ext cx="508503" cy="40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id="51" name="Freeform 51"/>
          <p:cNvSpPr/>
          <p:nvPr/>
        </p:nvSpPr>
        <p:spPr>
          <a:xfrm>
            <a:off x="12932368" y="6107408"/>
            <a:ext cx="508503" cy="508503"/>
          </a:xfrm>
          <a:custGeom>
            <a:avLst/>
            <a:gdLst/>
            <a:ahLst/>
            <a:cxnLst/>
            <a:rect l="l" t="t" r="r" b="b"/>
            <a:pathLst>
              <a:path w="508503" h="508503">
                <a:moveTo>
                  <a:pt x="0" y="0"/>
                </a:moveTo>
                <a:lnTo>
                  <a:pt x="508503" y="0"/>
                </a:lnTo>
                <a:lnTo>
                  <a:pt x="508503" y="508503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52" name="TextBox 52"/>
          <p:cNvSpPr txBox="1"/>
          <p:nvPr/>
        </p:nvSpPr>
        <p:spPr>
          <a:xfrm>
            <a:off x="12932368" y="6142035"/>
            <a:ext cx="508503" cy="40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5</a:t>
            </a:r>
          </a:p>
        </p:txBody>
      </p:sp>
      <p:sp>
        <p:nvSpPr>
          <p:cNvPr id="53" name="Freeform 53"/>
          <p:cNvSpPr/>
          <p:nvPr/>
        </p:nvSpPr>
        <p:spPr>
          <a:xfrm>
            <a:off x="15482435" y="3809595"/>
            <a:ext cx="508503" cy="508503"/>
          </a:xfrm>
          <a:custGeom>
            <a:avLst/>
            <a:gdLst/>
            <a:ahLst/>
            <a:cxnLst/>
            <a:rect l="l" t="t" r="r" b="b"/>
            <a:pathLst>
              <a:path w="508503" h="508503">
                <a:moveTo>
                  <a:pt x="0" y="0"/>
                </a:moveTo>
                <a:lnTo>
                  <a:pt x="508503" y="0"/>
                </a:lnTo>
                <a:lnTo>
                  <a:pt x="508503" y="508503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alphaModFix amt="50000"/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54" name="TextBox 54"/>
          <p:cNvSpPr txBox="1"/>
          <p:nvPr/>
        </p:nvSpPr>
        <p:spPr>
          <a:xfrm>
            <a:off x="15482435" y="3844222"/>
            <a:ext cx="508503" cy="40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200" y="765690"/>
            <a:ext cx="15849600" cy="827645"/>
            <a:chOff x="0" y="0"/>
            <a:chExt cx="4174380" cy="217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4380" cy="217981"/>
            </a:xfrm>
            <a:custGeom>
              <a:avLst/>
              <a:gdLst/>
              <a:ahLst/>
              <a:cxnLst/>
              <a:rect l="l" t="t" r="r" b="b"/>
              <a:pathLst>
                <a:path w="4174380" h="217981">
                  <a:moveTo>
                    <a:pt x="14165" y="0"/>
                  </a:moveTo>
                  <a:lnTo>
                    <a:pt x="4160215" y="0"/>
                  </a:lnTo>
                  <a:cubicBezTo>
                    <a:pt x="4168038" y="0"/>
                    <a:pt x="4174380" y="6342"/>
                    <a:pt x="4174380" y="14165"/>
                  </a:cubicBezTo>
                  <a:lnTo>
                    <a:pt x="4174380" y="203815"/>
                  </a:lnTo>
                  <a:cubicBezTo>
                    <a:pt x="4174380" y="211638"/>
                    <a:pt x="4168038" y="217981"/>
                    <a:pt x="4160215" y="217981"/>
                  </a:cubicBezTo>
                  <a:lnTo>
                    <a:pt x="14165" y="217981"/>
                  </a:lnTo>
                  <a:cubicBezTo>
                    <a:pt x="6342" y="217981"/>
                    <a:pt x="0" y="211638"/>
                    <a:pt x="0" y="203815"/>
                  </a:cubicBezTo>
                  <a:lnTo>
                    <a:pt x="0" y="14165"/>
                  </a:lnTo>
                  <a:cubicBezTo>
                    <a:pt x="0" y="6342"/>
                    <a:pt x="6342" y="0"/>
                    <a:pt x="14165" y="0"/>
                  </a:cubicBezTo>
                  <a:close/>
                </a:path>
              </a:pathLst>
            </a:custGeom>
            <a:solidFill>
              <a:srgbClr val="EDE7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74380" cy="256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43139" y="925261"/>
            <a:ext cx="508503" cy="508503"/>
          </a:xfrm>
          <a:custGeom>
            <a:avLst/>
            <a:gdLst/>
            <a:ahLst/>
            <a:cxnLst/>
            <a:rect l="l" t="t" r="r" b="b"/>
            <a:pathLst>
              <a:path w="508503" h="508503">
                <a:moveTo>
                  <a:pt x="0" y="0"/>
                </a:moveTo>
                <a:lnTo>
                  <a:pt x="508503" y="0"/>
                </a:lnTo>
                <a:lnTo>
                  <a:pt x="508503" y="508503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774232" y="6614452"/>
            <a:ext cx="6434743" cy="4013671"/>
          </a:xfrm>
          <a:custGeom>
            <a:avLst/>
            <a:gdLst/>
            <a:ahLst/>
            <a:cxnLst/>
            <a:rect l="l" t="t" r="r" b="b"/>
            <a:pathLst>
              <a:path w="6434743" h="4013671">
                <a:moveTo>
                  <a:pt x="0" y="0"/>
                </a:moveTo>
                <a:lnTo>
                  <a:pt x="6434743" y="0"/>
                </a:lnTo>
                <a:lnTo>
                  <a:pt x="6434743" y="4013672"/>
                </a:lnTo>
                <a:lnTo>
                  <a:pt x="0" y="4013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86035" y="3590035"/>
            <a:ext cx="4727177" cy="3806695"/>
            <a:chOff x="0" y="0"/>
            <a:chExt cx="992881" cy="7995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2881" cy="799546"/>
            </a:xfrm>
            <a:custGeom>
              <a:avLst/>
              <a:gdLst/>
              <a:ahLst/>
              <a:cxnLst/>
              <a:rect l="l" t="t" r="r" b="b"/>
              <a:pathLst>
                <a:path w="992881" h="799546">
                  <a:moveTo>
                    <a:pt x="0" y="0"/>
                  </a:moveTo>
                  <a:lnTo>
                    <a:pt x="789681" y="0"/>
                  </a:lnTo>
                  <a:lnTo>
                    <a:pt x="992881" y="399773"/>
                  </a:lnTo>
                  <a:lnTo>
                    <a:pt x="789681" y="799546"/>
                  </a:lnTo>
                  <a:lnTo>
                    <a:pt x="0" y="799546"/>
                  </a:lnTo>
                  <a:lnTo>
                    <a:pt x="203200" y="3997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C65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77800" y="-57150"/>
              <a:ext cx="738881" cy="856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997630" y="3590035"/>
            <a:ext cx="4727177" cy="3806695"/>
            <a:chOff x="0" y="0"/>
            <a:chExt cx="992881" cy="7995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2881" cy="799546"/>
            </a:xfrm>
            <a:custGeom>
              <a:avLst/>
              <a:gdLst/>
              <a:ahLst/>
              <a:cxnLst/>
              <a:rect l="l" t="t" r="r" b="b"/>
              <a:pathLst>
                <a:path w="992881" h="799546">
                  <a:moveTo>
                    <a:pt x="0" y="0"/>
                  </a:moveTo>
                  <a:lnTo>
                    <a:pt x="789681" y="0"/>
                  </a:lnTo>
                  <a:lnTo>
                    <a:pt x="992881" y="399773"/>
                  </a:lnTo>
                  <a:lnTo>
                    <a:pt x="789681" y="799546"/>
                  </a:lnTo>
                  <a:lnTo>
                    <a:pt x="0" y="799546"/>
                  </a:lnTo>
                  <a:lnTo>
                    <a:pt x="203200" y="3997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9D2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77800" y="-57150"/>
              <a:ext cx="738881" cy="856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30028" y="3590035"/>
            <a:ext cx="4727177" cy="3806695"/>
            <a:chOff x="0" y="0"/>
            <a:chExt cx="992881" cy="7995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92881" cy="799546"/>
            </a:xfrm>
            <a:custGeom>
              <a:avLst/>
              <a:gdLst/>
              <a:ahLst/>
              <a:cxnLst/>
              <a:rect l="l" t="t" r="r" b="b"/>
              <a:pathLst>
                <a:path w="992881" h="799546">
                  <a:moveTo>
                    <a:pt x="0" y="0"/>
                  </a:moveTo>
                  <a:lnTo>
                    <a:pt x="789681" y="0"/>
                  </a:lnTo>
                  <a:lnTo>
                    <a:pt x="992881" y="399773"/>
                  </a:lnTo>
                  <a:lnTo>
                    <a:pt x="789681" y="799546"/>
                  </a:lnTo>
                  <a:lnTo>
                    <a:pt x="0" y="799546"/>
                  </a:lnTo>
                  <a:lnTo>
                    <a:pt x="203200" y="3997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7B17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77800" y="-57150"/>
              <a:ext cx="738881" cy="856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357204" y="6614452"/>
            <a:ext cx="6434743" cy="4013671"/>
          </a:xfrm>
          <a:custGeom>
            <a:avLst/>
            <a:gdLst/>
            <a:ahLst/>
            <a:cxnLst/>
            <a:rect l="l" t="t" r="r" b="b"/>
            <a:pathLst>
              <a:path w="6434743" h="4013671">
                <a:moveTo>
                  <a:pt x="0" y="0"/>
                </a:moveTo>
                <a:lnTo>
                  <a:pt x="6434743" y="0"/>
                </a:lnTo>
                <a:lnTo>
                  <a:pt x="6434743" y="4013672"/>
                </a:lnTo>
                <a:lnTo>
                  <a:pt x="0" y="4013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2341623" y="3590035"/>
            <a:ext cx="4727177" cy="3806695"/>
            <a:chOff x="0" y="0"/>
            <a:chExt cx="992881" cy="79954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92881" cy="799546"/>
            </a:xfrm>
            <a:custGeom>
              <a:avLst/>
              <a:gdLst/>
              <a:ahLst/>
              <a:cxnLst/>
              <a:rect l="l" t="t" r="r" b="b"/>
              <a:pathLst>
                <a:path w="992881" h="799546">
                  <a:moveTo>
                    <a:pt x="0" y="0"/>
                  </a:moveTo>
                  <a:lnTo>
                    <a:pt x="789681" y="0"/>
                  </a:lnTo>
                  <a:lnTo>
                    <a:pt x="992881" y="399773"/>
                  </a:lnTo>
                  <a:lnTo>
                    <a:pt x="789681" y="799546"/>
                  </a:lnTo>
                  <a:lnTo>
                    <a:pt x="0" y="799546"/>
                  </a:lnTo>
                  <a:lnTo>
                    <a:pt x="203200" y="3997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630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77800" y="-57150"/>
              <a:ext cx="738881" cy="856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997630" y="810961"/>
            <a:ext cx="8400249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233906"/>
                </a:solidFill>
                <a:latin typeface="Poppins Bold"/>
                <a:ea typeface="Poppins Bold"/>
                <a:cs typeface="Poppins Bold"/>
                <a:sym typeface="Poppins Bold"/>
              </a:rPr>
              <a:t>Latar Belakang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43139" y="959888"/>
            <a:ext cx="508503" cy="40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82359" y="4321595"/>
            <a:ext cx="2134528" cy="2292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5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Perubahan iklim menjadi salah satu penyebab pembakaran hutan.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037317" y="3940595"/>
            <a:ext cx="2647803" cy="305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5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Luas Kebakaran Hutan Indonesia Capai 267 Ribu Hektare sampai Agustus 2023.</a:t>
            </a:r>
          </a:p>
          <a:p>
            <a:pPr algn="ctr">
              <a:lnSpc>
                <a:spcPts val="3035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Kebakaran hutan bersifat menjalar.</a:t>
            </a:r>
          </a:p>
          <a:p>
            <a:pPr algn="ctr">
              <a:lnSpc>
                <a:spcPts val="3035"/>
              </a:lnSpc>
            </a:pPr>
            <a:endParaRPr lang="en-US" sz="21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427886" y="3764781"/>
            <a:ext cx="3320005" cy="3816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5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Emisi karbon yang disebabkan oleh kebakaran hutan berdampak negatif bagi kualitas udara, keanekaragaman hayati, dan kesehatan manusia secara signifikan.</a:t>
            </a:r>
          </a:p>
          <a:p>
            <a:pPr algn="ctr">
              <a:lnSpc>
                <a:spcPts val="3035"/>
              </a:lnSpc>
            </a:pPr>
            <a:endParaRPr lang="en-US" sz="21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643058" y="4314221"/>
            <a:ext cx="2134528" cy="1911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5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Penerapan machine learning untuk klasifikasi kondisi hutan.</a:t>
            </a:r>
          </a:p>
        </p:txBody>
      </p:sp>
      <p:sp>
        <p:nvSpPr>
          <p:cNvPr id="26" name="Freeform 26"/>
          <p:cNvSpPr/>
          <p:nvPr/>
        </p:nvSpPr>
        <p:spPr>
          <a:xfrm flipH="1">
            <a:off x="-2903703" y="1593335"/>
            <a:ext cx="4855345" cy="1973371"/>
          </a:xfrm>
          <a:custGeom>
            <a:avLst/>
            <a:gdLst/>
            <a:ahLst/>
            <a:cxnLst/>
            <a:rect l="l" t="t" r="r" b="b"/>
            <a:pathLst>
              <a:path w="4855345" h="1973371">
                <a:moveTo>
                  <a:pt x="4855345" y="0"/>
                </a:moveTo>
                <a:lnTo>
                  <a:pt x="0" y="0"/>
                </a:lnTo>
                <a:lnTo>
                  <a:pt x="0" y="1973371"/>
                </a:lnTo>
                <a:lnTo>
                  <a:pt x="4855345" y="1973371"/>
                </a:lnTo>
                <a:lnTo>
                  <a:pt x="485534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flipH="1">
            <a:off x="14404424" y="1481105"/>
            <a:ext cx="4855345" cy="1973371"/>
          </a:xfrm>
          <a:custGeom>
            <a:avLst/>
            <a:gdLst/>
            <a:ahLst/>
            <a:cxnLst/>
            <a:rect l="l" t="t" r="r" b="b"/>
            <a:pathLst>
              <a:path w="4855345" h="1973371">
                <a:moveTo>
                  <a:pt x="4855346" y="0"/>
                </a:moveTo>
                <a:lnTo>
                  <a:pt x="0" y="0"/>
                </a:lnTo>
                <a:lnTo>
                  <a:pt x="0" y="1973371"/>
                </a:lnTo>
                <a:lnTo>
                  <a:pt x="4855346" y="1973371"/>
                </a:lnTo>
                <a:lnTo>
                  <a:pt x="485534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40347" y="765690"/>
            <a:ext cx="6883196" cy="827645"/>
            <a:chOff x="0" y="0"/>
            <a:chExt cx="1812858" cy="217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12858" cy="217981"/>
            </a:xfrm>
            <a:custGeom>
              <a:avLst/>
              <a:gdLst/>
              <a:ahLst/>
              <a:cxnLst/>
              <a:rect l="l" t="t" r="r" b="b"/>
              <a:pathLst>
                <a:path w="1812858" h="217981">
                  <a:moveTo>
                    <a:pt x="32618" y="0"/>
                  </a:moveTo>
                  <a:lnTo>
                    <a:pt x="1780240" y="0"/>
                  </a:lnTo>
                  <a:cubicBezTo>
                    <a:pt x="1788891" y="0"/>
                    <a:pt x="1797188" y="3437"/>
                    <a:pt x="1803305" y="9554"/>
                  </a:cubicBezTo>
                  <a:cubicBezTo>
                    <a:pt x="1809422" y="15671"/>
                    <a:pt x="1812858" y="23967"/>
                    <a:pt x="1812858" y="32618"/>
                  </a:cubicBezTo>
                  <a:lnTo>
                    <a:pt x="1812858" y="185363"/>
                  </a:lnTo>
                  <a:cubicBezTo>
                    <a:pt x="1812858" y="194013"/>
                    <a:pt x="1809422" y="202310"/>
                    <a:pt x="1803305" y="208427"/>
                  </a:cubicBezTo>
                  <a:cubicBezTo>
                    <a:pt x="1797188" y="214544"/>
                    <a:pt x="1788891" y="217981"/>
                    <a:pt x="1780240" y="217981"/>
                  </a:cubicBezTo>
                  <a:lnTo>
                    <a:pt x="32618" y="217981"/>
                  </a:lnTo>
                  <a:cubicBezTo>
                    <a:pt x="23967" y="217981"/>
                    <a:pt x="15671" y="214544"/>
                    <a:pt x="9554" y="208427"/>
                  </a:cubicBezTo>
                  <a:cubicBezTo>
                    <a:pt x="3437" y="202310"/>
                    <a:pt x="0" y="194013"/>
                    <a:pt x="0" y="185363"/>
                  </a:cubicBezTo>
                  <a:lnTo>
                    <a:pt x="0" y="32618"/>
                  </a:lnTo>
                  <a:cubicBezTo>
                    <a:pt x="0" y="23967"/>
                    <a:pt x="3437" y="15671"/>
                    <a:pt x="9554" y="9554"/>
                  </a:cubicBezTo>
                  <a:cubicBezTo>
                    <a:pt x="15671" y="3437"/>
                    <a:pt x="23967" y="0"/>
                    <a:pt x="32618" y="0"/>
                  </a:cubicBezTo>
                  <a:close/>
                </a:path>
              </a:pathLst>
            </a:custGeom>
            <a:solidFill>
              <a:srgbClr val="EDE7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12858" cy="256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4400250" y="2814292"/>
            <a:ext cx="9435637" cy="0"/>
          </a:xfrm>
          <a:prstGeom prst="line">
            <a:avLst/>
          </a:prstGeom>
          <a:ln w="57150" cap="rnd">
            <a:solidFill>
              <a:srgbClr val="619D2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385187" y="2462364"/>
            <a:ext cx="703856" cy="7038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C651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2899" tIns="52899" rIns="52899" bIns="52899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00802" y="2462364"/>
            <a:ext cx="703856" cy="70385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C651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2899" tIns="52899" rIns="52899" bIns="52899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16417" y="2462364"/>
            <a:ext cx="703856" cy="70385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C651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2899" tIns="52899" rIns="52899" bIns="52899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132031" y="2462364"/>
            <a:ext cx="703856" cy="70385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C651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2899" tIns="52899" rIns="52899" bIns="52899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605181" y="3565551"/>
            <a:ext cx="263868" cy="263868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C651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2899" tIns="52899" rIns="52899" bIns="52899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436410" y="3565551"/>
            <a:ext cx="263868" cy="26386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C651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2899" tIns="52899" rIns="52899" bIns="52899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520796" y="4635422"/>
            <a:ext cx="263868" cy="26386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C651"/>
            </a:solidFill>
            <a:ln w="38100" cap="sq">
              <a:solidFill>
                <a:srgbClr val="8DC651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2899" tIns="52899" rIns="52899" bIns="52899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352025" y="4635422"/>
            <a:ext cx="263868" cy="263868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C651"/>
            </a:solidFill>
            <a:ln w="38100" cap="sq">
              <a:solidFill>
                <a:srgbClr val="8DC651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2899" tIns="52899" rIns="52899" bIns="52899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>
            <a:off x="4737115" y="2799037"/>
            <a:ext cx="0" cy="898448"/>
          </a:xfrm>
          <a:prstGeom prst="line">
            <a:avLst/>
          </a:prstGeom>
          <a:ln w="47625" cap="rnd">
            <a:solidFill>
              <a:srgbClr val="8DC65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7652730" y="2799037"/>
            <a:ext cx="0" cy="1968319"/>
          </a:xfrm>
          <a:prstGeom prst="line">
            <a:avLst/>
          </a:prstGeom>
          <a:ln w="47625" cap="rnd">
            <a:solidFill>
              <a:srgbClr val="8DC65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>
            <a:off x="10568344" y="2799037"/>
            <a:ext cx="0" cy="898448"/>
          </a:xfrm>
          <a:prstGeom prst="line">
            <a:avLst/>
          </a:prstGeom>
          <a:ln w="47625" cap="rnd">
            <a:solidFill>
              <a:srgbClr val="8DC65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13483959" y="2799037"/>
            <a:ext cx="0" cy="1968319"/>
          </a:xfrm>
          <a:prstGeom prst="line">
            <a:avLst/>
          </a:prstGeom>
          <a:ln w="47625" cap="rnd">
            <a:solidFill>
              <a:srgbClr val="8DC65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4" name="Group 34"/>
          <p:cNvGrpSpPr/>
          <p:nvPr/>
        </p:nvGrpSpPr>
        <p:grpSpPr>
          <a:xfrm>
            <a:off x="3711457" y="5578288"/>
            <a:ext cx="2051316" cy="425651"/>
            <a:chOff x="0" y="0"/>
            <a:chExt cx="698408" cy="14492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98408" cy="144920"/>
            </a:xfrm>
            <a:custGeom>
              <a:avLst/>
              <a:gdLst/>
              <a:ahLst/>
              <a:cxnLst/>
              <a:rect l="l" t="t" r="r" b="b"/>
              <a:pathLst>
                <a:path w="698408" h="144920">
                  <a:moveTo>
                    <a:pt x="349204" y="0"/>
                  </a:moveTo>
                  <a:cubicBezTo>
                    <a:pt x="156344" y="0"/>
                    <a:pt x="0" y="32442"/>
                    <a:pt x="0" y="72460"/>
                  </a:cubicBezTo>
                  <a:cubicBezTo>
                    <a:pt x="0" y="112479"/>
                    <a:pt x="156344" y="144920"/>
                    <a:pt x="349204" y="144920"/>
                  </a:cubicBezTo>
                  <a:cubicBezTo>
                    <a:pt x="542064" y="144920"/>
                    <a:pt x="698408" y="112479"/>
                    <a:pt x="698408" y="72460"/>
                  </a:cubicBezTo>
                  <a:cubicBezTo>
                    <a:pt x="698408" y="32442"/>
                    <a:pt x="542064" y="0"/>
                    <a:pt x="349204" y="0"/>
                  </a:cubicBezTo>
                  <a:close/>
                </a:path>
              </a:pathLst>
            </a:custGeom>
            <a:solidFill>
              <a:srgbClr val="8DC651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65476" y="-34039"/>
              <a:ext cx="567456" cy="165373"/>
            </a:xfrm>
            <a:prstGeom prst="rect">
              <a:avLst/>
            </a:prstGeom>
          </p:spPr>
          <p:txBody>
            <a:bodyPr lIns="61677" tIns="61677" rIns="61677" bIns="61677" rtlCol="0" anchor="ctr"/>
            <a:lstStyle/>
            <a:p>
              <a:pPr algn="ctr">
                <a:lnSpc>
                  <a:spcPts val="19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711457" y="5501938"/>
            <a:ext cx="2051316" cy="289175"/>
            <a:chOff x="0" y="0"/>
            <a:chExt cx="698408" cy="9845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98408" cy="98455"/>
            </a:xfrm>
            <a:custGeom>
              <a:avLst/>
              <a:gdLst/>
              <a:ahLst/>
              <a:cxnLst/>
              <a:rect l="l" t="t" r="r" b="b"/>
              <a:pathLst>
                <a:path w="698408" h="98455">
                  <a:moveTo>
                    <a:pt x="0" y="0"/>
                  </a:moveTo>
                  <a:lnTo>
                    <a:pt x="698408" y="0"/>
                  </a:lnTo>
                  <a:lnTo>
                    <a:pt x="698408" y="98455"/>
                  </a:lnTo>
                  <a:lnTo>
                    <a:pt x="0" y="98455"/>
                  </a:lnTo>
                  <a:close/>
                </a:path>
              </a:pathLst>
            </a:custGeom>
            <a:solidFill>
              <a:srgbClr val="8DC651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698408" cy="146080"/>
            </a:xfrm>
            <a:prstGeom prst="rect">
              <a:avLst/>
            </a:prstGeom>
          </p:spPr>
          <p:txBody>
            <a:bodyPr lIns="61677" tIns="61677" rIns="61677" bIns="61677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3711457" y="5327377"/>
            <a:ext cx="2051316" cy="349122"/>
            <a:chOff x="0" y="0"/>
            <a:chExt cx="698408" cy="11886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98408" cy="118865"/>
            </a:xfrm>
            <a:custGeom>
              <a:avLst/>
              <a:gdLst/>
              <a:ahLst/>
              <a:cxnLst/>
              <a:rect l="l" t="t" r="r" b="b"/>
              <a:pathLst>
                <a:path w="698408" h="118865">
                  <a:moveTo>
                    <a:pt x="349204" y="0"/>
                  </a:moveTo>
                  <a:cubicBezTo>
                    <a:pt x="156344" y="0"/>
                    <a:pt x="0" y="26609"/>
                    <a:pt x="0" y="59432"/>
                  </a:cubicBezTo>
                  <a:cubicBezTo>
                    <a:pt x="0" y="92256"/>
                    <a:pt x="156344" y="118865"/>
                    <a:pt x="349204" y="118865"/>
                  </a:cubicBezTo>
                  <a:cubicBezTo>
                    <a:pt x="542064" y="118865"/>
                    <a:pt x="698408" y="92256"/>
                    <a:pt x="698408" y="59432"/>
                  </a:cubicBezTo>
                  <a:cubicBezTo>
                    <a:pt x="698408" y="26609"/>
                    <a:pt x="542064" y="0"/>
                    <a:pt x="349204" y="0"/>
                  </a:cubicBezTo>
                  <a:close/>
                </a:path>
              </a:pathLst>
            </a:custGeom>
            <a:solidFill>
              <a:srgbClr val="D5F8CA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65476" y="-36481"/>
              <a:ext cx="567456" cy="144203"/>
            </a:xfrm>
            <a:prstGeom prst="rect">
              <a:avLst/>
            </a:prstGeom>
          </p:spPr>
          <p:txBody>
            <a:bodyPr lIns="61677" tIns="61677" rIns="61677" bIns="61677" rtlCol="0" anchor="ctr"/>
            <a:lstStyle/>
            <a:p>
              <a:pPr algn="ctr">
                <a:lnSpc>
                  <a:spcPts val="19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3895146" y="4210419"/>
            <a:ext cx="1634381" cy="1636426"/>
          </a:xfrm>
          <a:custGeom>
            <a:avLst/>
            <a:gdLst/>
            <a:ahLst/>
            <a:cxnLst/>
            <a:rect l="l" t="t" r="r" b="b"/>
            <a:pathLst>
              <a:path w="1634381" h="1636426">
                <a:moveTo>
                  <a:pt x="0" y="0"/>
                </a:moveTo>
                <a:lnTo>
                  <a:pt x="1634380" y="0"/>
                </a:lnTo>
                <a:lnTo>
                  <a:pt x="1634380" y="1636426"/>
                </a:lnTo>
                <a:lnTo>
                  <a:pt x="0" y="1636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6627072" y="6798981"/>
            <a:ext cx="2051316" cy="425651"/>
            <a:chOff x="0" y="0"/>
            <a:chExt cx="698408" cy="14492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98408" cy="144920"/>
            </a:xfrm>
            <a:custGeom>
              <a:avLst/>
              <a:gdLst/>
              <a:ahLst/>
              <a:cxnLst/>
              <a:rect l="l" t="t" r="r" b="b"/>
              <a:pathLst>
                <a:path w="698408" h="144920">
                  <a:moveTo>
                    <a:pt x="349204" y="0"/>
                  </a:moveTo>
                  <a:cubicBezTo>
                    <a:pt x="156344" y="0"/>
                    <a:pt x="0" y="32442"/>
                    <a:pt x="0" y="72460"/>
                  </a:cubicBezTo>
                  <a:cubicBezTo>
                    <a:pt x="0" y="112479"/>
                    <a:pt x="156344" y="144920"/>
                    <a:pt x="349204" y="144920"/>
                  </a:cubicBezTo>
                  <a:cubicBezTo>
                    <a:pt x="542064" y="144920"/>
                    <a:pt x="698408" y="112479"/>
                    <a:pt x="698408" y="72460"/>
                  </a:cubicBezTo>
                  <a:cubicBezTo>
                    <a:pt x="698408" y="32442"/>
                    <a:pt x="542064" y="0"/>
                    <a:pt x="349204" y="0"/>
                  </a:cubicBezTo>
                  <a:close/>
                </a:path>
              </a:pathLst>
            </a:custGeom>
            <a:solidFill>
              <a:srgbClr val="8DC651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65476" y="-53089"/>
              <a:ext cx="567456" cy="184423"/>
            </a:xfrm>
            <a:prstGeom prst="rect">
              <a:avLst/>
            </a:prstGeom>
          </p:spPr>
          <p:txBody>
            <a:bodyPr lIns="61677" tIns="61677" rIns="61677" bIns="61677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6627072" y="6722631"/>
            <a:ext cx="2051316" cy="289175"/>
            <a:chOff x="0" y="0"/>
            <a:chExt cx="698408" cy="9845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98408" cy="98455"/>
            </a:xfrm>
            <a:custGeom>
              <a:avLst/>
              <a:gdLst/>
              <a:ahLst/>
              <a:cxnLst/>
              <a:rect l="l" t="t" r="r" b="b"/>
              <a:pathLst>
                <a:path w="698408" h="98455">
                  <a:moveTo>
                    <a:pt x="0" y="0"/>
                  </a:moveTo>
                  <a:lnTo>
                    <a:pt x="698408" y="0"/>
                  </a:lnTo>
                  <a:lnTo>
                    <a:pt x="698408" y="98455"/>
                  </a:lnTo>
                  <a:lnTo>
                    <a:pt x="0" y="98455"/>
                  </a:lnTo>
                  <a:close/>
                </a:path>
              </a:pathLst>
            </a:custGeom>
            <a:solidFill>
              <a:srgbClr val="8DC651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66675"/>
              <a:ext cx="698408" cy="165130"/>
            </a:xfrm>
            <a:prstGeom prst="rect">
              <a:avLst/>
            </a:prstGeom>
          </p:spPr>
          <p:txBody>
            <a:bodyPr lIns="61677" tIns="61677" rIns="61677" bIns="61677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6627072" y="6548070"/>
            <a:ext cx="2051316" cy="349122"/>
            <a:chOff x="0" y="0"/>
            <a:chExt cx="698408" cy="11886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98408" cy="118865"/>
            </a:xfrm>
            <a:custGeom>
              <a:avLst/>
              <a:gdLst/>
              <a:ahLst/>
              <a:cxnLst/>
              <a:rect l="l" t="t" r="r" b="b"/>
              <a:pathLst>
                <a:path w="698408" h="118865">
                  <a:moveTo>
                    <a:pt x="349204" y="0"/>
                  </a:moveTo>
                  <a:cubicBezTo>
                    <a:pt x="156344" y="0"/>
                    <a:pt x="0" y="26609"/>
                    <a:pt x="0" y="59432"/>
                  </a:cubicBezTo>
                  <a:cubicBezTo>
                    <a:pt x="0" y="92256"/>
                    <a:pt x="156344" y="118865"/>
                    <a:pt x="349204" y="118865"/>
                  </a:cubicBezTo>
                  <a:cubicBezTo>
                    <a:pt x="542064" y="118865"/>
                    <a:pt x="698408" y="92256"/>
                    <a:pt x="698408" y="59432"/>
                  </a:cubicBezTo>
                  <a:cubicBezTo>
                    <a:pt x="698408" y="26609"/>
                    <a:pt x="542064" y="0"/>
                    <a:pt x="349204" y="0"/>
                  </a:cubicBezTo>
                  <a:close/>
                </a:path>
              </a:pathLst>
            </a:custGeom>
            <a:solidFill>
              <a:srgbClr val="D5F8CA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65476" y="-55531"/>
              <a:ext cx="567456" cy="163253"/>
            </a:xfrm>
            <a:prstGeom prst="rect">
              <a:avLst/>
            </a:prstGeom>
          </p:spPr>
          <p:txBody>
            <a:bodyPr lIns="61677" tIns="61677" rIns="61677" bIns="61677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2458301" y="6798981"/>
            <a:ext cx="2051316" cy="425651"/>
            <a:chOff x="0" y="0"/>
            <a:chExt cx="698408" cy="14492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98408" cy="144920"/>
            </a:xfrm>
            <a:custGeom>
              <a:avLst/>
              <a:gdLst/>
              <a:ahLst/>
              <a:cxnLst/>
              <a:rect l="l" t="t" r="r" b="b"/>
              <a:pathLst>
                <a:path w="698408" h="144920">
                  <a:moveTo>
                    <a:pt x="349204" y="0"/>
                  </a:moveTo>
                  <a:cubicBezTo>
                    <a:pt x="156344" y="0"/>
                    <a:pt x="0" y="32442"/>
                    <a:pt x="0" y="72460"/>
                  </a:cubicBezTo>
                  <a:cubicBezTo>
                    <a:pt x="0" y="112479"/>
                    <a:pt x="156344" y="144920"/>
                    <a:pt x="349204" y="144920"/>
                  </a:cubicBezTo>
                  <a:cubicBezTo>
                    <a:pt x="542064" y="144920"/>
                    <a:pt x="698408" y="112479"/>
                    <a:pt x="698408" y="72460"/>
                  </a:cubicBezTo>
                  <a:cubicBezTo>
                    <a:pt x="698408" y="32442"/>
                    <a:pt x="542064" y="0"/>
                    <a:pt x="349204" y="0"/>
                  </a:cubicBezTo>
                  <a:close/>
                </a:path>
              </a:pathLst>
            </a:custGeom>
            <a:solidFill>
              <a:srgbClr val="8DC651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65476" y="-53089"/>
              <a:ext cx="567456" cy="184423"/>
            </a:xfrm>
            <a:prstGeom prst="rect">
              <a:avLst/>
            </a:prstGeom>
          </p:spPr>
          <p:txBody>
            <a:bodyPr lIns="61677" tIns="61677" rIns="61677" bIns="61677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2458301" y="6722631"/>
            <a:ext cx="2051316" cy="289175"/>
            <a:chOff x="0" y="0"/>
            <a:chExt cx="698408" cy="98455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98408" cy="98455"/>
            </a:xfrm>
            <a:custGeom>
              <a:avLst/>
              <a:gdLst/>
              <a:ahLst/>
              <a:cxnLst/>
              <a:rect l="l" t="t" r="r" b="b"/>
              <a:pathLst>
                <a:path w="698408" h="98455">
                  <a:moveTo>
                    <a:pt x="0" y="0"/>
                  </a:moveTo>
                  <a:lnTo>
                    <a:pt x="698408" y="0"/>
                  </a:lnTo>
                  <a:lnTo>
                    <a:pt x="698408" y="98455"/>
                  </a:lnTo>
                  <a:lnTo>
                    <a:pt x="0" y="98455"/>
                  </a:lnTo>
                  <a:close/>
                </a:path>
              </a:pathLst>
            </a:custGeom>
            <a:solidFill>
              <a:srgbClr val="8DC651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66675"/>
              <a:ext cx="698408" cy="165130"/>
            </a:xfrm>
            <a:prstGeom prst="rect">
              <a:avLst/>
            </a:prstGeom>
          </p:spPr>
          <p:txBody>
            <a:bodyPr lIns="61677" tIns="61677" rIns="61677" bIns="61677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2458301" y="6548070"/>
            <a:ext cx="2051316" cy="349122"/>
            <a:chOff x="0" y="0"/>
            <a:chExt cx="698408" cy="11886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698408" cy="118865"/>
            </a:xfrm>
            <a:custGeom>
              <a:avLst/>
              <a:gdLst/>
              <a:ahLst/>
              <a:cxnLst/>
              <a:rect l="l" t="t" r="r" b="b"/>
              <a:pathLst>
                <a:path w="698408" h="118865">
                  <a:moveTo>
                    <a:pt x="349204" y="0"/>
                  </a:moveTo>
                  <a:cubicBezTo>
                    <a:pt x="156344" y="0"/>
                    <a:pt x="0" y="26609"/>
                    <a:pt x="0" y="59432"/>
                  </a:cubicBezTo>
                  <a:cubicBezTo>
                    <a:pt x="0" y="92256"/>
                    <a:pt x="156344" y="118865"/>
                    <a:pt x="349204" y="118865"/>
                  </a:cubicBezTo>
                  <a:cubicBezTo>
                    <a:pt x="542064" y="118865"/>
                    <a:pt x="698408" y="92256"/>
                    <a:pt x="698408" y="59432"/>
                  </a:cubicBezTo>
                  <a:cubicBezTo>
                    <a:pt x="698408" y="26609"/>
                    <a:pt x="542064" y="0"/>
                    <a:pt x="349204" y="0"/>
                  </a:cubicBezTo>
                  <a:close/>
                </a:path>
              </a:pathLst>
            </a:custGeom>
            <a:solidFill>
              <a:srgbClr val="D5F8CA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65476" y="-55531"/>
              <a:ext cx="567456" cy="163253"/>
            </a:xfrm>
            <a:prstGeom prst="rect">
              <a:avLst/>
            </a:prstGeom>
          </p:spPr>
          <p:txBody>
            <a:bodyPr lIns="61677" tIns="61677" rIns="61677" bIns="61677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9542686" y="5505791"/>
            <a:ext cx="2051316" cy="425651"/>
            <a:chOff x="0" y="0"/>
            <a:chExt cx="698408" cy="14492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698408" cy="144920"/>
            </a:xfrm>
            <a:custGeom>
              <a:avLst/>
              <a:gdLst/>
              <a:ahLst/>
              <a:cxnLst/>
              <a:rect l="l" t="t" r="r" b="b"/>
              <a:pathLst>
                <a:path w="698408" h="144920">
                  <a:moveTo>
                    <a:pt x="349204" y="0"/>
                  </a:moveTo>
                  <a:cubicBezTo>
                    <a:pt x="156344" y="0"/>
                    <a:pt x="0" y="32442"/>
                    <a:pt x="0" y="72460"/>
                  </a:cubicBezTo>
                  <a:cubicBezTo>
                    <a:pt x="0" y="112479"/>
                    <a:pt x="156344" y="144920"/>
                    <a:pt x="349204" y="144920"/>
                  </a:cubicBezTo>
                  <a:cubicBezTo>
                    <a:pt x="542064" y="144920"/>
                    <a:pt x="698408" y="112479"/>
                    <a:pt x="698408" y="72460"/>
                  </a:cubicBezTo>
                  <a:cubicBezTo>
                    <a:pt x="698408" y="32442"/>
                    <a:pt x="542064" y="0"/>
                    <a:pt x="349204" y="0"/>
                  </a:cubicBezTo>
                  <a:close/>
                </a:path>
              </a:pathLst>
            </a:custGeom>
            <a:solidFill>
              <a:srgbClr val="8DC651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65476" y="-34039"/>
              <a:ext cx="567456" cy="165373"/>
            </a:xfrm>
            <a:prstGeom prst="rect">
              <a:avLst/>
            </a:prstGeom>
          </p:spPr>
          <p:txBody>
            <a:bodyPr lIns="61677" tIns="61677" rIns="61677" bIns="61677" rtlCol="0" anchor="ctr"/>
            <a:lstStyle/>
            <a:p>
              <a:pPr algn="ctr">
                <a:lnSpc>
                  <a:spcPts val="19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9542686" y="5429441"/>
            <a:ext cx="2051316" cy="289175"/>
            <a:chOff x="0" y="0"/>
            <a:chExt cx="698408" cy="98455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698408" cy="98455"/>
            </a:xfrm>
            <a:custGeom>
              <a:avLst/>
              <a:gdLst/>
              <a:ahLst/>
              <a:cxnLst/>
              <a:rect l="l" t="t" r="r" b="b"/>
              <a:pathLst>
                <a:path w="698408" h="98455">
                  <a:moveTo>
                    <a:pt x="0" y="0"/>
                  </a:moveTo>
                  <a:lnTo>
                    <a:pt x="698408" y="0"/>
                  </a:lnTo>
                  <a:lnTo>
                    <a:pt x="698408" y="98455"/>
                  </a:lnTo>
                  <a:lnTo>
                    <a:pt x="0" y="98455"/>
                  </a:lnTo>
                  <a:close/>
                </a:path>
              </a:pathLst>
            </a:custGeom>
            <a:solidFill>
              <a:srgbClr val="8DC651"/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-47625"/>
              <a:ext cx="698408" cy="146080"/>
            </a:xfrm>
            <a:prstGeom prst="rect">
              <a:avLst/>
            </a:prstGeom>
          </p:spPr>
          <p:txBody>
            <a:bodyPr lIns="61677" tIns="61677" rIns="61677" bIns="61677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9542686" y="5254880"/>
            <a:ext cx="2051316" cy="349122"/>
            <a:chOff x="0" y="0"/>
            <a:chExt cx="698408" cy="118865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98408" cy="118865"/>
            </a:xfrm>
            <a:custGeom>
              <a:avLst/>
              <a:gdLst/>
              <a:ahLst/>
              <a:cxnLst/>
              <a:rect l="l" t="t" r="r" b="b"/>
              <a:pathLst>
                <a:path w="698408" h="118865">
                  <a:moveTo>
                    <a:pt x="349204" y="0"/>
                  </a:moveTo>
                  <a:cubicBezTo>
                    <a:pt x="156344" y="0"/>
                    <a:pt x="0" y="26609"/>
                    <a:pt x="0" y="59432"/>
                  </a:cubicBezTo>
                  <a:cubicBezTo>
                    <a:pt x="0" y="92256"/>
                    <a:pt x="156344" y="118865"/>
                    <a:pt x="349204" y="118865"/>
                  </a:cubicBezTo>
                  <a:cubicBezTo>
                    <a:pt x="542064" y="118865"/>
                    <a:pt x="698408" y="92256"/>
                    <a:pt x="698408" y="59432"/>
                  </a:cubicBezTo>
                  <a:cubicBezTo>
                    <a:pt x="698408" y="26609"/>
                    <a:pt x="542064" y="0"/>
                    <a:pt x="349204" y="0"/>
                  </a:cubicBezTo>
                  <a:close/>
                </a:path>
              </a:pathLst>
            </a:custGeom>
            <a:solidFill>
              <a:srgbClr val="D5F8CA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65476" y="-36481"/>
              <a:ext cx="567456" cy="144203"/>
            </a:xfrm>
            <a:prstGeom prst="rect">
              <a:avLst/>
            </a:prstGeom>
          </p:spPr>
          <p:txBody>
            <a:bodyPr lIns="61677" tIns="61677" rIns="61677" bIns="61677" rtlCol="0" anchor="ctr"/>
            <a:lstStyle/>
            <a:p>
              <a:pPr algn="ctr">
                <a:lnSpc>
                  <a:spcPts val="19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3950288" y="3812884"/>
            <a:ext cx="1573655" cy="1573655"/>
            <a:chOff x="0" y="0"/>
            <a:chExt cx="812800" cy="8128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6628" r="-26628"/>
              </a:stretch>
            </a:blipFill>
          </p:spPr>
        </p:sp>
      </p:grpSp>
      <p:sp>
        <p:nvSpPr>
          <p:cNvPr id="73" name="Freeform 73"/>
          <p:cNvSpPr/>
          <p:nvPr/>
        </p:nvSpPr>
        <p:spPr>
          <a:xfrm>
            <a:off x="6820285" y="5429441"/>
            <a:ext cx="1634381" cy="1636426"/>
          </a:xfrm>
          <a:custGeom>
            <a:avLst/>
            <a:gdLst/>
            <a:ahLst/>
            <a:cxnLst/>
            <a:rect l="l" t="t" r="r" b="b"/>
            <a:pathLst>
              <a:path w="1634381" h="1636426">
                <a:moveTo>
                  <a:pt x="0" y="0"/>
                </a:moveTo>
                <a:lnTo>
                  <a:pt x="1634381" y="0"/>
                </a:lnTo>
                <a:lnTo>
                  <a:pt x="1634381" y="1636426"/>
                </a:lnTo>
                <a:lnTo>
                  <a:pt x="0" y="1636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4" name="Freeform 74"/>
          <p:cNvSpPr/>
          <p:nvPr/>
        </p:nvSpPr>
        <p:spPr>
          <a:xfrm>
            <a:off x="9735900" y="4115696"/>
            <a:ext cx="1634381" cy="1636426"/>
          </a:xfrm>
          <a:custGeom>
            <a:avLst/>
            <a:gdLst/>
            <a:ahLst/>
            <a:cxnLst/>
            <a:rect l="l" t="t" r="r" b="b"/>
            <a:pathLst>
              <a:path w="1634381" h="1636426">
                <a:moveTo>
                  <a:pt x="0" y="0"/>
                </a:moveTo>
                <a:lnTo>
                  <a:pt x="1634381" y="0"/>
                </a:lnTo>
                <a:lnTo>
                  <a:pt x="1634381" y="1636426"/>
                </a:lnTo>
                <a:lnTo>
                  <a:pt x="0" y="1636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5" name="Group 75"/>
          <p:cNvGrpSpPr/>
          <p:nvPr/>
        </p:nvGrpSpPr>
        <p:grpSpPr>
          <a:xfrm>
            <a:off x="9801326" y="3850945"/>
            <a:ext cx="1568954" cy="1568954"/>
            <a:chOff x="0" y="0"/>
            <a:chExt cx="812800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0421" r="-30421"/>
              </a:stretch>
            </a:blipFill>
          </p:spPr>
        </p:sp>
      </p:grpSp>
      <p:grpSp>
        <p:nvGrpSpPr>
          <p:cNvPr id="77" name="Group 77"/>
          <p:cNvGrpSpPr/>
          <p:nvPr/>
        </p:nvGrpSpPr>
        <p:grpSpPr>
          <a:xfrm>
            <a:off x="6842822" y="4996460"/>
            <a:ext cx="1589308" cy="1589308"/>
            <a:chOff x="0" y="0"/>
            <a:chExt cx="812800" cy="81280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t="-317" b="-317"/>
              </a:stretch>
            </a:blipFill>
          </p:spPr>
        </p:sp>
      </p:grpSp>
      <p:sp>
        <p:nvSpPr>
          <p:cNvPr id="79" name="Freeform 79"/>
          <p:cNvSpPr/>
          <p:nvPr/>
        </p:nvSpPr>
        <p:spPr>
          <a:xfrm>
            <a:off x="12653730" y="5429441"/>
            <a:ext cx="1634381" cy="1636426"/>
          </a:xfrm>
          <a:custGeom>
            <a:avLst/>
            <a:gdLst/>
            <a:ahLst/>
            <a:cxnLst/>
            <a:rect l="l" t="t" r="r" b="b"/>
            <a:pathLst>
              <a:path w="1634381" h="1636426">
                <a:moveTo>
                  <a:pt x="0" y="0"/>
                </a:moveTo>
                <a:lnTo>
                  <a:pt x="1634381" y="0"/>
                </a:lnTo>
                <a:lnTo>
                  <a:pt x="1634381" y="1636426"/>
                </a:lnTo>
                <a:lnTo>
                  <a:pt x="0" y="1636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0" name="Group 80"/>
          <p:cNvGrpSpPr/>
          <p:nvPr/>
        </p:nvGrpSpPr>
        <p:grpSpPr>
          <a:xfrm>
            <a:off x="12661776" y="4968930"/>
            <a:ext cx="1644367" cy="1644367"/>
            <a:chOff x="0" y="0"/>
            <a:chExt cx="812800" cy="81280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7222" r="-17222"/>
              </a:stretch>
            </a:blipFill>
          </p:spPr>
        </p:sp>
      </p:grpSp>
      <p:sp>
        <p:nvSpPr>
          <p:cNvPr id="82" name="TextBox 82"/>
          <p:cNvSpPr txBox="1"/>
          <p:nvPr/>
        </p:nvSpPr>
        <p:spPr>
          <a:xfrm>
            <a:off x="5951282" y="763621"/>
            <a:ext cx="6385436" cy="71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233906"/>
                </a:solidFill>
                <a:latin typeface="Poppins Bold"/>
                <a:ea typeface="Poppins Bold"/>
                <a:cs typeface="Poppins Bold"/>
                <a:sym typeface="Poppins Bold"/>
              </a:rPr>
              <a:t>Kelas kebakaran Hutan</a:t>
            </a:r>
          </a:p>
        </p:txBody>
      </p:sp>
      <p:grpSp>
        <p:nvGrpSpPr>
          <p:cNvPr id="83" name="Group 83"/>
          <p:cNvGrpSpPr/>
          <p:nvPr/>
        </p:nvGrpSpPr>
        <p:grpSpPr>
          <a:xfrm>
            <a:off x="3155001" y="6247654"/>
            <a:ext cx="2900361" cy="2461525"/>
            <a:chOff x="0" y="0"/>
            <a:chExt cx="3867147" cy="3282033"/>
          </a:xfrm>
        </p:grpSpPr>
        <p:sp>
          <p:nvSpPr>
            <p:cNvPr id="84" name="TextBox 84"/>
            <p:cNvSpPr txBox="1"/>
            <p:nvPr/>
          </p:nvSpPr>
          <p:spPr>
            <a:xfrm>
              <a:off x="0" y="463691"/>
              <a:ext cx="3867147" cy="2818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Gambar tidak menunjukkan adanya tanda-tanda kebakaran atau asap yang menunjukan kondisi aman. </a:t>
              </a: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392730" y="-66675"/>
              <a:ext cx="3122366" cy="468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None</a:t>
              </a:r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6342665" y="7545549"/>
            <a:ext cx="2620130" cy="1834998"/>
            <a:chOff x="0" y="0"/>
            <a:chExt cx="3493506" cy="2446663"/>
          </a:xfrm>
        </p:grpSpPr>
        <p:sp>
          <p:nvSpPr>
            <p:cNvPr id="87" name="TextBox 87"/>
            <p:cNvSpPr txBox="1"/>
            <p:nvPr/>
          </p:nvSpPr>
          <p:spPr>
            <a:xfrm>
              <a:off x="0" y="-66675"/>
              <a:ext cx="3493506" cy="468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Fire</a:t>
              </a: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172064" y="568122"/>
              <a:ext cx="3122366" cy="1878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Gambar yang menampilkan dominan memiliki keberadaan api.</a:t>
              </a:r>
            </a:p>
          </p:txBody>
        </p:sp>
      </p:grpSp>
      <p:sp>
        <p:nvSpPr>
          <p:cNvPr id="89" name="TextBox 89"/>
          <p:cNvSpPr txBox="1"/>
          <p:nvPr/>
        </p:nvSpPr>
        <p:spPr>
          <a:xfrm>
            <a:off x="4630345" y="2555314"/>
            <a:ext cx="163982" cy="46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1"/>
              </a:lnSpc>
            </a:pPr>
            <a:r>
              <a:rPr lang="en-US" sz="2722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7543806" y="2555314"/>
            <a:ext cx="217848" cy="46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1"/>
              </a:lnSpc>
            </a:pPr>
            <a:r>
              <a:rPr lang="en-US" sz="2722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0454296" y="2555314"/>
            <a:ext cx="228097" cy="46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1"/>
              </a:lnSpc>
            </a:pPr>
            <a:r>
              <a:rPr lang="en-US" sz="2722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3352025" y="2555314"/>
            <a:ext cx="234532" cy="46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1"/>
              </a:lnSpc>
            </a:pPr>
            <a:r>
              <a:rPr lang="en-US" sz="2722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4</a:t>
            </a:r>
          </a:p>
        </p:txBody>
      </p:sp>
      <p:grpSp>
        <p:nvGrpSpPr>
          <p:cNvPr id="93" name="Group 93"/>
          <p:cNvGrpSpPr/>
          <p:nvPr/>
        </p:nvGrpSpPr>
        <p:grpSpPr>
          <a:xfrm>
            <a:off x="9397457" y="6217192"/>
            <a:ext cx="2341774" cy="1803312"/>
            <a:chOff x="0" y="0"/>
            <a:chExt cx="3122366" cy="2404416"/>
          </a:xfrm>
        </p:grpSpPr>
        <p:sp>
          <p:nvSpPr>
            <p:cNvPr id="94" name="TextBox 94"/>
            <p:cNvSpPr txBox="1"/>
            <p:nvPr/>
          </p:nvSpPr>
          <p:spPr>
            <a:xfrm>
              <a:off x="0" y="-66675"/>
              <a:ext cx="3122366" cy="468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Smoke</a:t>
              </a:r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0" y="525874"/>
              <a:ext cx="3122366" cy="1878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Gambar yang menunjukkan dominan adanya asap.</a:t>
              </a:r>
            </a:p>
          </p:txBody>
        </p:sp>
      </p:grpSp>
      <p:grpSp>
        <p:nvGrpSpPr>
          <p:cNvPr id="96" name="Group 96"/>
          <p:cNvGrpSpPr/>
          <p:nvPr/>
        </p:nvGrpSpPr>
        <p:grpSpPr>
          <a:xfrm>
            <a:off x="12355392" y="7545549"/>
            <a:ext cx="2475626" cy="2185927"/>
            <a:chOff x="0" y="0"/>
            <a:chExt cx="3300834" cy="2914569"/>
          </a:xfrm>
        </p:grpSpPr>
        <p:sp>
          <p:nvSpPr>
            <p:cNvPr id="97" name="TextBox 97"/>
            <p:cNvSpPr txBox="1"/>
            <p:nvPr/>
          </p:nvSpPr>
          <p:spPr>
            <a:xfrm>
              <a:off x="0" y="-66675"/>
              <a:ext cx="3300834" cy="468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Smoke and Fire</a:t>
              </a:r>
            </a:p>
          </p:txBody>
        </p:sp>
        <p:sp>
          <p:nvSpPr>
            <p:cNvPr id="98" name="TextBox 98"/>
            <p:cNvSpPr txBox="1"/>
            <p:nvPr/>
          </p:nvSpPr>
          <p:spPr>
            <a:xfrm>
              <a:off x="89234" y="566127"/>
              <a:ext cx="3122366" cy="2348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Gambar yang menunjukkan keberadaan api dan asap secara bersamaan.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200" y="765690"/>
            <a:ext cx="15849600" cy="827645"/>
            <a:chOff x="0" y="0"/>
            <a:chExt cx="4174380" cy="217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4380" cy="217981"/>
            </a:xfrm>
            <a:custGeom>
              <a:avLst/>
              <a:gdLst/>
              <a:ahLst/>
              <a:cxnLst/>
              <a:rect l="l" t="t" r="r" b="b"/>
              <a:pathLst>
                <a:path w="4174380" h="217981">
                  <a:moveTo>
                    <a:pt x="14165" y="0"/>
                  </a:moveTo>
                  <a:lnTo>
                    <a:pt x="4160215" y="0"/>
                  </a:lnTo>
                  <a:cubicBezTo>
                    <a:pt x="4168038" y="0"/>
                    <a:pt x="4174380" y="6342"/>
                    <a:pt x="4174380" y="14165"/>
                  </a:cubicBezTo>
                  <a:lnTo>
                    <a:pt x="4174380" y="203815"/>
                  </a:lnTo>
                  <a:cubicBezTo>
                    <a:pt x="4174380" y="211638"/>
                    <a:pt x="4168038" y="217981"/>
                    <a:pt x="4160215" y="217981"/>
                  </a:cubicBezTo>
                  <a:lnTo>
                    <a:pt x="14165" y="217981"/>
                  </a:lnTo>
                  <a:cubicBezTo>
                    <a:pt x="6342" y="217981"/>
                    <a:pt x="0" y="211638"/>
                    <a:pt x="0" y="203815"/>
                  </a:cubicBezTo>
                  <a:lnTo>
                    <a:pt x="0" y="14165"/>
                  </a:lnTo>
                  <a:cubicBezTo>
                    <a:pt x="0" y="6342"/>
                    <a:pt x="6342" y="0"/>
                    <a:pt x="14165" y="0"/>
                  </a:cubicBezTo>
                  <a:close/>
                </a:path>
              </a:pathLst>
            </a:custGeom>
            <a:solidFill>
              <a:srgbClr val="EDE7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74380" cy="256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43139" y="925261"/>
            <a:ext cx="508503" cy="508503"/>
          </a:xfrm>
          <a:custGeom>
            <a:avLst/>
            <a:gdLst/>
            <a:ahLst/>
            <a:cxnLst/>
            <a:rect l="l" t="t" r="r" b="b"/>
            <a:pathLst>
              <a:path w="508503" h="508503">
                <a:moveTo>
                  <a:pt x="0" y="0"/>
                </a:moveTo>
                <a:lnTo>
                  <a:pt x="508503" y="0"/>
                </a:lnTo>
                <a:lnTo>
                  <a:pt x="508503" y="508503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157429" y="1939659"/>
            <a:ext cx="6680014" cy="7560460"/>
            <a:chOff x="0" y="0"/>
            <a:chExt cx="8906686" cy="10080614"/>
          </a:xfrm>
        </p:grpSpPr>
        <p:sp>
          <p:nvSpPr>
            <p:cNvPr id="7" name="TextBox 7"/>
            <p:cNvSpPr txBox="1"/>
            <p:nvPr/>
          </p:nvSpPr>
          <p:spPr>
            <a:xfrm>
              <a:off x="2746005" y="979968"/>
              <a:ext cx="3414677" cy="522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96"/>
                </a:lnSpc>
                <a:spcBef>
                  <a:spcPct val="0"/>
                </a:spcBef>
              </a:pPr>
              <a:r>
                <a:rPr lang="en-US" sz="2400" b="1" spc="93">
                  <a:solidFill>
                    <a:srgbClr val="1919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Deep Learning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8906686" cy="4909811"/>
            </a:xfrm>
            <a:custGeom>
              <a:avLst/>
              <a:gdLst/>
              <a:ahLst/>
              <a:cxnLst/>
              <a:rect l="l" t="t" r="r" b="b"/>
              <a:pathLst>
                <a:path w="8906686" h="4909811">
                  <a:moveTo>
                    <a:pt x="0" y="0"/>
                  </a:moveTo>
                  <a:lnTo>
                    <a:pt x="8906686" y="0"/>
                  </a:lnTo>
                  <a:lnTo>
                    <a:pt x="8906686" y="4909811"/>
                  </a:lnTo>
                  <a:lnTo>
                    <a:pt x="0" y="4909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423457" y="1784345"/>
              <a:ext cx="8059772" cy="2016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000" spc="40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Teknik machine learning yang menggunakan jaringan saraf tiruan mendalam untuk secara otomatis memahami pola dalam data yang kompleks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450436" y="6404874"/>
              <a:ext cx="4005813" cy="522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96"/>
                </a:lnSpc>
                <a:spcBef>
                  <a:spcPct val="0"/>
                </a:spcBef>
              </a:pPr>
              <a:r>
                <a:rPr lang="en-US" sz="2400" b="1" spc="93">
                  <a:solidFill>
                    <a:srgbClr val="1919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Computer Vision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5170803"/>
              <a:ext cx="8906686" cy="4909811"/>
            </a:xfrm>
            <a:custGeom>
              <a:avLst/>
              <a:gdLst/>
              <a:ahLst/>
              <a:cxnLst/>
              <a:rect l="l" t="t" r="r" b="b"/>
              <a:pathLst>
                <a:path w="8906686" h="4909811">
                  <a:moveTo>
                    <a:pt x="0" y="0"/>
                  </a:moveTo>
                  <a:lnTo>
                    <a:pt x="8906686" y="0"/>
                  </a:lnTo>
                  <a:lnTo>
                    <a:pt x="8906686" y="4909811"/>
                  </a:lnTo>
                  <a:lnTo>
                    <a:pt x="0" y="4909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423457" y="7176409"/>
              <a:ext cx="8059772" cy="1508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000" spc="40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Cabang bidang ilmu komputer yang memungkinkan komputer untuk "melihat" dan memahami informasi dari dunia visual.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498596" y="2037531"/>
            <a:ext cx="6680014" cy="3682358"/>
            <a:chOff x="0" y="0"/>
            <a:chExt cx="8906686" cy="4909811"/>
          </a:xfrm>
        </p:grpSpPr>
        <p:sp>
          <p:nvSpPr>
            <p:cNvPr id="14" name="TextBox 14"/>
            <p:cNvSpPr txBox="1"/>
            <p:nvPr/>
          </p:nvSpPr>
          <p:spPr>
            <a:xfrm>
              <a:off x="2133168" y="1014765"/>
              <a:ext cx="4640350" cy="522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6"/>
                </a:lnSpc>
                <a:spcBef>
                  <a:spcPct val="0"/>
                </a:spcBef>
              </a:pPr>
              <a:r>
                <a:rPr lang="en-US" sz="2400" b="1" spc="9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Image Classification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23457" y="1952984"/>
              <a:ext cx="8059772" cy="2016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sz="2000" spc="40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Pemrosesan citra yang bertujuan untuk mengkategorikan gambar ke dalam kategori atau label yang telah ditentukan sebelumnya.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8906686" cy="4909811"/>
            </a:xfrm>
            <a:custGeom>
              <a:avLst/>
              <a:gdLst/>
              <a:ahLst/>
              <a:cxnLst/>
              <a:rect l="l" t="t" r="r" b="b"/>
              <a:pathLst>
                <a:path w="8906686" h="4909811">
                  <a:moveTo>
                    <a:pt x="0" y="0"/>
                  </a:moveTo>
                  <a:lnTo>
                    <a:pt x="8906686" y="0"/>
                  </a:lnTo>
                  <a:lnTo>
                    <a:pt x="8906686" y="4909811"/>
                  </a:lnTo>
                  <a:lnTo>
                    <a:pt x="0" y="4909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8287168" y="6167564"/>
            <a:ext cx="7709942" cy="4464050"/>
            <a:chOff x="0" y="0"/>
            <a:chExt cx="10279923" cy="5952067"/>
          </a:xfrm>
        </p:grpSpPr>
        <p:sp>
          <p:nvSpPr>
            <p:cNvPr id="18" name="Freeform 18"/>
            <p:cNvSpPr/>
            <p:nvPr/>
          </p:nvSpPr>
          <p:spPr>
            <a:xfrm>
              <a:off x="0" y="465667"/>
              <a:ext cx="7606794" cy="5486400"/>
            </a:xfrm>
            <a:custGeom>
              <a:avLst/>
              <a:gdLst/>
              <a:ahLst/>
              <a:cxnLst/>
              <a:rect l="l" t="t" r="r" b="b"/>
              <a:pathLst>
                <a:path w="7606794" h="5486400">
                  <a:moveTo>
                    <a:pt x="0" y="0"/>
                  </a:moveTo>
                  <a:lnTo>
                    <a:pt x="7606794" y="0"/>
                  </a:lnTo>
                  <a:lnTo>
                    <a:pt x="76067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6158942" y="0"/>
              <a:ext cx="4120981" cy="4120981"/>
            </a:xfrm>
            <a:custGeom>
              <a:avLst/>
              <a:gdLst/>
              <a:ahLst/>
              <a:cxnLst/>
              <a:rect l="l" t="t" r="r" b="b"/>
              <a:pathLst>
                <a:path w="4120981" h="4120981">
                  <a:moveTo>
                    <a:pt x="0" y="0"/>
                  </a:moveTo>
                  <a:lnTo>
                    <a:pt x="4120981" y="0"/>
                  </a:lnTo>
                  <a:lnTo>
                    <a:pt x="4120981" y="4120981"/>
                  </a:lnTo>
                  <a:lnTo>
                    <a:pt x="0" y="4120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6987650" y="763621"/>
            <a:ext cx="4312700" cy="71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233906"/>
                </a:solidFill>
                <a:latin typeface="Poppins Bold"/>
                <a:ea typeface="Poppins Bold"/>
                <a:cs typeface="Poppins Bold"/>
                <a:sym typeface="Poppins Bold"/>
              </a:rPr>
              <a:t>Literatur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43139" y="959888"/>
            <a:ext cx="508503" cy="40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F7FFF5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40347" y="765690"/>
            <a:ext cx="6883196" cy="827645"/>
            <a:chOff x="0" y="0"/>
            <a:chExt cx="1812858" cy="217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12858" cy="217981"/>
            </a:xfrm>
            <a:custGeom>
              <a:avLst/>
              <a:gdLst/>
              <a:ahLst/>
              <a:cxnLst/>
              <a:rect l="l" t="t" r="r" b="b"/>
              <a:pathLst>
                <a:path w="1812858" h="217981">
                  <a:moveTo>
                    <a:pt x="32618" y="0"/>
                  </a:moveTo>
                  <a:lnTo>
                    <a:pt x="1780240" y="0"/>
                  </a:lnTo>
                  <a:cubicBezTo>
                    <a:pt x="1788891" y="0"/>
                    <a:pt x="1797188" y="3437"/>
                    <a:pt x="1803305" y="9554"/>
                  </a:cubicBezTo>
                  <a:cubicBezTo>
                    <a:pt x="1809422" y="15671"/>
                    <a:pt x="1812858" y="23967"/>
                    <a:pt x="1812858" y="32618"/>
                  </a:cubicBezTo>
                  <a:lnTo>
                    <a:pt x="1812858" y="185363"/>
                  </a:lnTo>
                  <a:cubicBezTo>
                    <a:pt x="1812858" y="194013"/>
                    <a:pt x="1809422" y="202310"/>
                    <a:pt x="1803305" y="208427"/>
                  </a:cubicBezTo>
                  <a:cubicBezTo>
                    <a:pt x="1797188" y="214544"/>
                    <a:pt x="1788891" y="217981"/>
                    <a:pt x="1780240" y="217981"/>
                  </a:cubicBezTo>
                  <a:lnTo>
                    <a:pt x="32618" y="217981"/>
                  </a:lnTo>
                  <a:cubicBezTo>
                    <a:pt x="23967" y="217981"/>
                    <a:pt x="15671" y="214544"/>
                    <a:pt x="9554" y="208427"/>
                  </a:cubicBezTo>
                  <a:cubicBezTo>
                    <a:pt x="3437" y="202310"/>
                    <a:pt x="0" y="194013"/>
                    <a:pt x="0" y="185363"/>
                  </a:cubicBezTo>
                  <a:lnTo>
                    <a:pt x="0" y="32618"/>
                  </a:lnTo>
                  <a:cubicBezTo>
                    <a:pt x="0" y="23967"/>
                    <a:pt x="3437" y="15671"/>
                    <a:pt x="9554" y="9554"/>
                  </a:cubicBezTo>
                  <a:cubicBezTo>
                    <a:pt x="15671" y="3437"/>
                    <a:pt x="23967" y="0"/>
                    <a:pt x="32618" y="0"/>
                  </a:cubicBezTo>
                  <a:close/>
                </a:path>
              </a:pathLst>
            </a:custGeom>
            <a:solidFill>
              <a:srgbClr val="EDE7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12858" cy="256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992804" y="3069367"/>
            <a:ext cx="12178283" cy="5116949"/>
          </a:xfrm>
          <a:custGeom>
            <a:avLst/>
            <a:gdLst/>
            <a:ahLst/>
            <a:cxnLst/>
            <a:rect l="l" t="t" r="r" b="b"/>
            <a:pathLst>
              <a:path w="12178283" h="5116949">
                <a:moveTo>
                  <a:pt x="0" y="0"/>
                </a:moveTo>
                <a:lnTo>
                  <a:pt x="12178282" y="0"/>
                </a:lnTo>
                <a:lnTo>
                  <a:pt x="12178282" y="5116949"/>
                </a:lnTo>
                <a:lnTo>
                  <a:pt x="0" y="511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63" t="-2274" r="-2957" b="-24864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5889227" y="763621"/>
            <a:ext cx="6385436" cy="71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233906"/>
                </a:solidFill>
                <a:latin typeface="Poppins Bold"/>
                <a:ea typeface="Poppins Bold"/>
                <a:cs typeface="Poppins Bold"/>
                <a:sym typeface="Poppins Bold"/>
              </a:rPr>
              <a:t>YOLOV8m-cls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0040" y="1939243"/>
            <a:ext cx="15749700" cy="72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spc="78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YOLOv8 dibangun di atas kemajuan dalam deep learning dan computer vision yang menawarkan kinerja yang tidak tertandingi dalam hal kecepatan dan akurasi.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05047" y="8336279"/>
            <a:ext cx="11353796" cy="325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7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Sumber: Introduction to YOLO Object Detection: Understanding the Basics (Ayush Parti, 2024)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200" y="765690"/>
            <a:ext cx="15849600" cy="827645"/>
            <a:chOff x="0" y="0"/>
            <a:chExt cx="4174380" cy="217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4380" cy="217981"/>
            </a:xfrm>
            <a:custGeom>
              <a:avLst/>
              <a:gdLst/>
              <a:ahLst/>
              <a:cxnLst/>
              <a:rect l="l" t="t" r="r" b="b"/>
              <a:pathLst>
                <a:path w="4174380" h="217981">
                  <a:moveTo>
                    <a:pt x="14165" y="0"/>
                  </a:moveTo>
                  <a:lnTo>
                    <a:pt x="4160215" y="0"/>
                  </a:lnTo>
                  <a:cubicBezTo>
                    <a:pt x="4168038" y="0"/>
                    <a:pt x="4174380" y="6342"/>
                    <a:pt x="4174380" y="14165"/>
                  </a:cubicBezTo>
                  <a:lnTo>
                    <a:pt x="4174380" y="203815"/>
                  </a:lnTo>
                  <a:cubicBezTo>
                    <a:pt x="4174380" y="211638"/>
                    <a:pt x="4168038" y="217981"/>
                    <a:pt x="4160215" y="217981"/>
                  </a:cubicBezTo>
                  <a:lnTo>
                    <a:pt x="14165" y="217981"/>
                  </a:lnTo>
                  <a:cubicBezTo>
                    <a:pt x="6342" y="217981"/>
                    <a:pt x="0" y="211638"/>
                    <a:pt x="0" y="203815"/>
                  </a:cubicBezTo>
                  <a:lnTo>
                    <a:pt x="0" y="14165"/>
                  </a:lnTo>
                  <a:cubicBezTo>
                    <a:pt x="0" y="6342"/>
                    <a:pt x="6342" y="0"/>
                    <a:pt x="14165" y="0"/>
                  </a:cubicBezTo>
                  <a:close/>
                </a:path>
              </a:pathLst>
            </a:custGeom>
            <a:solidFill>
              <a:srgbClr val="EDE7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74380" cy="256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43139" y="925261"/>
            <a:ext cx="508503" cy="508503"/>
          </a:xfrm>
          <a:custGeom>
            <a:avLst/>
            <a:gdLst/>
            <a:ahLst/>
            <a:cxnLst/>
            <a:rect l="l" t="t" r="r" b="b"/>
            <a:pathLst>
              <a:path w="508503" h="508503">
                <a:moveTo>
                  <a:pt x="0" y="0"/>
                </a:moveTo>
                <a:lnTo>
                  <a:pt x="508503" y="0"/>
                </a:lnTo>
                <a:lnTo>
                  <a:pt x="508503" y="508503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987650" y="763621"/>
            <a:ext cx="4312700" cy="71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233906"/>
                </a:solidFill>
                <a:latin typeface="Poppins Bold"/>
                <a:ea typeface="Poppins Bold"/>
                <a:cs typeface="Poppins Bold"/>
                <a:sym typeface="Poppins Bold"/>
              </a:rPr>
              <a:t>Metodologi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3139" y="959888"/>
            <a:ext cx="508503" cy="40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F7FFF5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31959" y="1896102"/>
            <a:ext cx="7412962" cy="7792098"/>
            <a:chOff x="0" y="0"/>
            <a:chExt cx="9883950" cy="10389464"/>
          </a:xfrm>
        </p:grpSpPr>
        <p:sp>
          <p:nvSpPr>
            <p:cNvPr id="9" name="Freeform 9"/>
            <p:cNvSpPr/>
            <p:nvPr/>
          </p:nvSpPr>
          <p:spPr>
            <a:xfrm>
              <a:off x="0" y="9030875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89"/>
                  </a:lnTo>
                  <a:lnTo>
                    <a:pt x="0" y="1358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AutoShape 10"/>
            <p:cNvSpPr/>
            <p:nvPr/>
          </p:nvSpPr>
          <p:spPr>
            <a:xfrm flipV="1">
              <a:off x="679295" y="214474"/>
              <a:ext cx="0" cy="9962758"/>
            </a:xfrm>
            <a:prstGeom prst="line">
              <a:avLst/>
            </a:prstGeom>
            <a:ln w="1270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90"/>
                  </a:lnTo>
                  <a:lnTo>
                    <a:pt x="0" y="1358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2298390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89"/>
                  </a:lnTo>
                  <a:lnTo>
                    <a:pt x="0" y="1358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4516558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89"/>
                  </a:lnTo>
                  <a:lnTo>
                    <a:pt x="0" y="1358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6734726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90"/>
                  </a:lnTo>
                  <a:lnTo>
                    <a:pt x="0" y="1358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94374" y="214474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94374" y="2492763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94374" y="4710932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94374" y="6929100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94374" y="9225249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3009201" y="9016939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Deployment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1358590" y="214474"/>
              <a:ext cx="8525360" cy="1626792"/>
              <a:chOff x="0" y="0"/>
              <a:chExt cx="1684022" cy="32134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358590" y="2298465"/>
              <a:ext cx="8525360" cy="1626792"/>
              <a:chOff x="0" y="0"/>
              <a:chExt cx="1684022" cy="32134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358590" y="4382457"/>
              <a:ext cx="8525360" cy="1626792"/>
              <a:chOff x="0" y="0"/>
              <a:chExt cx="1684022" cy="32134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358590" y="6466448"/>
              <a:ext cx="8525360" cy="1626792"/>
              <a:chOff x="0" y="0"/>
              <a:chExt cx="1684022" cy="32134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358590" y="8550440"/>
              <a:ext cx="8525360" cy="1626792"/>
              <a:chOff x="0" y="0"/>
              <a:chExt cx="1684022" cy="32134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3009201" y="707409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Understanding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3009201" y="2720665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Preparation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3009201" y="4733920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Modelling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3009201" y="6863323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Evaluation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2912182" y="8945038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Deployment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200" y="765690"/>
            <a:ext cx="15849600" cy="827645"/>
            <a:chOff x="0" y="0"/>
            <a:chExt cx="4174380" cy="217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4380" cy="217981"/>
            </a:xfrm>
            <a:custGeom>
              <a:avLst/>
              <a:gdLst/>
              <a:ahLst/>
              <a:cxnLst/>
              <a:rect l="l" t="t" r="r" b="b"/>
              <a:pathLst>
                <a:path w="4174380" h="217981">
                  <a:moveTo>
                    <a:pt x="14165" y="0"/>
                  </a:moveTo>
                  <a:lnTo>
                    <a:pt x="4160215" y="0"/>
                  </a:lnTo>
                  <a:cubicBezTo>
                    <a:pt x="4168038" y="0"/>
                    <a:pt x="4174380" y="6342"/>
                    <a:pt x="4174380" y="14165"/>
                  </a:cubicBezTo>
                  <a:lnTo>
                    <a:pt x="4174380" y="203815"/>
                  </a:lnTo>
                  <a:cubicBezTo>
                    <a:pt x="4174380" y="211638"/>
                    <a:pt x="4168038" y="217981"/>
                    <a:pt x="4160215" y="217981"/>
                  </a:cubicBezTo>
                  <a:lnTo>
                    <a:pt x="14165" y="217981"/>
                  </a:lnTo>
                  <a:cubicBezTo>
                    <a:pt x="6342" y="217981"/>
                    <a:pt x="0" y="211638"/>
                    <a:pt x="0" y="203815"/>
                  </a:cubicBezTo>
                  <a:lnTo>
                    <a:pt x="0" y="14165"/>
                  </a:lnTo>
                  <a:cubicBezTo>
                    <a:pt x="0" y="6342"/>
                    <a:pt x="6342" y="0"/>
                    <a:pt x="14165" y="0"/>
                  </a:cubicBezTo>
                  <a:close/>
                </a:path>
              </a:pathLst>
            </a:custGeom>
            <a:solidFill>
              <a:srgbClr val="EDE7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74380" cy="256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43139" y="925261"/>
            <a:ext cx="508503" cy="508503"/>
          </a:xfrm>
          <a:custGeom>
            <a:avLst/>
            <a:gdLst/>
            <a:ahLst/>
            <a:cxnLst/>
            <a:rect l="l" t="t" r="r" b="b"/>
            <a:pathLst>
              <a:path w="508503" h="508503">
                <a:moveTo>
                  <a:pt x="0" y="0"/>
                </a:moveTo>
                <a:lnTo>
                  <a:pt x="508503" y="0"/>
                </a:lnTo>
                <a:lnTo>
                  <a:pt x="508503" y="508503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5043280"/>
            <a:ext cx="6058574" cy="4415186"/>
          </a:xfrm>
          <a:custGeom>
            <a:avLst/>
            <a:gdLst/>
            <a:ahLst/>
            <a:cxnLst/>
            <a:rect l="l" t="t" r="r" b="b"/>
            <a:pathLst>
              <a:path w="6058574" h="4415186">
                <a:moveTo>
                  <a:pt x="0" y="0"/>
                </a:moveTo>
                <a:lnTo>
                  <a:pt x="6058574" y="0"/>
                </a:lnTo>
                <a:lnTo>
                  <a:pt x="6058574" y="4415186"/>
                </a:lnTo>
                <a:lnTo>
                  <a:pt x="0" y="4415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219200" y="1817986"/>
            <a:ext cx="7412962" cy="7792098"/>
            <a:chOff x="0" y="0"/>
            <a:chExt cx="9883950" cy="10389464"/>
          </a:xfrm>
        </p:grpSpPr>
        <p:sp>
          <p:nvSpPr>
            <p:cNvPr id="8" name="AutoShape 8"/>
            <p:cNvSpPr/>
            <p:nvPr/>
          </p:nvSpPr>
          <p:spPr>
            <a:xfrm flipV="1">
              <a:off x="679295" y="214474"/>
              <a:ext cx="0" cy="9962758"/>
            </a:xfrm>
            <a:prstGeom prst="line">
              <a:avLst/>
            </a:prstGeom>
            <a:ln w="1270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2298390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89"/>
                  </a:lnTo>
                  <a:lnTo>
                    <a:pt x="0" y="1358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90"/>
                  </a:lnTo>
                  <a:lnTo>
                    <a:pt x="0" y="1358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4516558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89"/>
                  </a:lnTo>
                  <a:lnTo>
                    <a:pt x="0" y="1358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6734726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90"/>
                  </a:lnTo>
                  <a:lnTo>
                    <a:pt x="0" y="1358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9030875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89"/>
                  </a:lnTo>
                  <a:lnTo>
                    <a:pt x="0" y="1358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4374" y="214474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94374" y="2492763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5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94374" y="4710932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5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94374" y="6913436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5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94374" y="9225249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5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9" name="Group 19"/>
            <p:cNvGrpSpPr/>
            <p:nvPr/>
          </p:nvGrpSpPr>
          <p:grpSpPr>
            <a:xfrm>
              <a:off x="1358590" y="214474"/>
              <a:ext cx="8525360" cy="1626792"/>
              <a:chOff x="0" y="0"/>
              <a:chExt cx="1684022" cy="32134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3009201" y="707409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Understanding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1358590" y="2298465"/>
              <a:ext cx="8525360" cy="1626792"/>
              <a:chOff x="0" y="0"/>
              <a:chExt cx="1684022" cy="32134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>
                  <a:alpha val="34902"/>
                </a:srgbClr>
              </a:solidFill>
              <a:ln w="38100" cap="rnd">
                <a:solidFill>
                  <a:srgbClr val="000000">
                    <a:alpha val="34902"/>
                  </a:srgbClr>
                </a:solidFill>
                <a:prstDash val="solid"/>
                <a:round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3009201" y="2720665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>
                      <a:alpha val="3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Preparation</a:t>
              </a: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1358590" y="4382457"/>
              <a:ext cx="8525360" cy="1626792"/>
              <a:chOff x="0" y="0"/>
              <a:chExt cx="1684022" cy="32134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>
                  <a:alpha val="34902"/>
                </a:srgbClr>
              </a:solidFill>
              <a:ln w="38100" cap="rnd">
                <a:solidFill>
                  <a:srgbClr val="000000">
                    <a:alpha val="34902"/>
                  </a:srgbClr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3009201" y="4827400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>
                      <a:alpha val="3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Modelling</a:t>
              </a:r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1358590" y="6466448"/>
              <a:ext cx="8525360" cy="1626792"/>
              <a:chOff x="0" y="0"/>
              <a:chExt cx="1684022" cy="32134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>
                  <a:alpha val="34902"/>
                </a:srgbClr>
              </a:solidFill>
              <a:ln w="38100" cap="rnd">
                <a:solidFill>
                  <a:srgbClr val="000000">
                    <a:alpha val="34902"/>
                  </a:srgbClr>
                </a:solidFill>
                <a:prstDash val="solid"/>
                <a:round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3009201" y="6901423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>
                      <a:alpha val="3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Evaluation</a:t>
              </a:r>
            </a:p>
          </p:txBody>
        </p:sp>
        <p:grpSp>
          <p:nvGrpSpPr>
            <p:cNvPr id="35" name="Group 35"/>
            <p:cNvGrpSpPr/>
            <p:nvPr/>
          </p:nvGrpSpPr>
          <p:grpSpPr>
            <a:xfrm>
              <a:off x="1358590" y="8550440"/>
              <a:ext cx="8525360" cy="1626792"/>
              <a:chOff x="0" y="0"/>
              <a:chExt cx="1684022" cy="32134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>
                  <a:alpha val="34902"/>
                </a:srgbClr>
              </a:solidFill>
              <a:ln w="38100" cap="rnd">
                <a:solidFill>
                  <a:srgbClr val="000000">
                    <a:alpha val="34902"/>
                  </a:srgbClr>
                </a:solidFill>
                <a:prstDash val="solid"/>
                <a:round/>
              </a:ln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3009201" y="9016939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>
                      <a:alpha val="3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Deployment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9144000" y="2079596"/>
            <a:ext cx="8469823" cy="2477423"/>
          </a:xfrm>
          <a:custGeom>
            <a:avLst/>
            <a:gdLst/>
            <a:ahLst/>
            <a:cxnLst/>
            <a:rect l="l" t="t" r="r" b="b"/>
            <a:pathLst>
              <a:path w="8469823" h="2477423">
                <a:moveTo>
                  <a:pt x="0" y="0"/>
                </a:moveTo>
                <a:lnTo>
                  <a:pt x="8469823" y="0"/>
                </a:lnTo>
                <a:lnTo>
                  <a:pt x="8469823" y="2477423"/>
                </a:lnTo>
                <a:lnTo>
                  <a:pt x="0" y="24774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40" name="TextBox 40"/>
          <p:cNvSpPr txBox="1"/>
          <p:nvPr/>
        </p:nvSpPr>
        <p:spPr>
          <a:xfrm>
            <a:off x="1443139" y="959888"/>
            <a:ext cx="508503" cy="40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F7FFF5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828465" y="716280"/>
            <a:ext cx="6631071" cy="71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233906"/>
                </a:solidFill>
                <a:latin typeface="Poppins Bold"/>
                <a:ea typeface="Poppins Bold"/>
                <a:cs typeface="Poppins Bold"/>
                <a:sym typeface="Poppins Bold"/>
              </a:rPr>
              <a:t>Hasil dan Proses Analisis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5328869" y="6503204"/>
            <a:ext cx="2835306" cy="131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233906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berjumlah 7331 gambar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200" y="765690"/>
            <a:ext cx="15849600" cy="827645"/>
            <a:chOff x="0" y="0"/>
            <a:chExt cx="4174380" cy="217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4380" cy="217981"/>
            </a:xfrm>
            <a:custGeom>
              <a:avLst/>
              <a:gdLst/>
              <a:ahLst/>
              <a:cxnLst/>
              <a:rect l="l" t="t" r="r" b="b"/>
              <a:pathLst>
                <a:path w="4174380" h="217981">
                  <a:moveTo>
                    <a:pt x="14165" y="0"/>
                  </a:moveTo>
                  <a:lnTo>
                    <a:pt x="4160215" y="0"/>
                  </a:lnTo>
                  <a:cubicBezTo>
                    <a:pt x="4168038" y="0"/>
                    <a:pt x="4174380" y="6342"/>
                    <a:pt x="4174380" y="14165"/>
                  </a:cubicBezTo>
                  <a:lnTo>
                    <a:pt x="4174380" y="203815"/>
                  </a:lnTo>
                  <a:cubicBezTo>
                    <a:pt x="4174380" y="211638"/>
                    <a:pt x="4168038" y="217981"/>
                    <a:pt x="4160215" y="217981"/>
                  </a:cubicBezTo>
                  <a:lnTo>
                    <a:pt x="14165" y="217981"/>
                  </a:lnTo>
                  <a:cubicBezTo>
                    <a:pt x="6342" y="217981"/>
                    <a:pt x="0" y="211638"/>
                    <a:pt x="0" y="203815"/>
                  </a:cubicBezTo>
                  <a:lnTo>
                    <a:pt x="0" y="14165"/>
                  </a:lnTo>
                  <a:cubicBezTo>
                    <a:pt x="0" y="6342"/>
                    <a:pt x="6342" y="0"/>
                    <a:pt x="14165" y="0"/>
                  </a:cubicBezTo>
                  <a:close/>
                </a:path>
              </a:pathLst>
            </a:custGeom>
            <a:solidFill>
              <a:srgbClr val="EDE7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174380" cy="275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43139" y="925261"/>
            <a:ext cx="508503" cy="508503"/>
          </a:xfrm>
          <a:custGeom>
            <a:avLst/>
            <a:gdLst/>
            <a:ahLst/>
            <a:cxnLst/>
            <a:rect l="l" t="t" r="r" b="b"/>
            <a:pathLst>
              <a:path w="508503" h="508503">
                <a:moveTo>
                  <a:pt x="0" y="0"/>
                </a:moveTo>
                <a:lnTo>
                  <a:pt x="508503" y="0"/>
                </a:lnTo>
                <a:lnTo>
                  <a:pt x="508503" y="508503"/>
                </a:lnTo>
                <a:lnTo>
                  <a:pt x="0" y="508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19200" y="2086577"/>
            <a:ext cx="7412962" cy="7792098"/>
            <a:chOff x="0" y="0"/>
            <a:chExt cx="9883950" cy="10389464"/>
          </a:xfrm>
        </p:grpSpPr>
        <p:sp>
          <p:nvSpPr>
            <p:cNvPr id="7" name="AutoShape 7"/>
            <p:cNvSpPr/>
            <p:nvPr/>
          </p:nvSpPr>
          <p:spPr>
            <a:xfrm flipV="1">
              <a:off x="679295" y="214474"/>
              <a:ext cx="0" cy="9962758"/>
            </a:xfrm>
            <a:prstGeom prst="line">
              <a:avLst/>
            </a:prstGeom>
            <a:ln w="1270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Freeform 8"/>
            <p:cNvSpPr/>
            <p:nvPr/>
          </p:nvSpPr>
          <p:spPr>
            <a:xfrm>
              <a:off x="0" y="2298390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89"/>
                  </a:lnTo>
                  <a:lnTo>
                    <a:pt x="0" y="1358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90"/>
                  </a:lnTo>
                  <a:lnTo>
                    <a:pt x="0" y="1358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4516558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89"/>
                  </a:lnTo>
                  <a:lnTo>
                    <a:pt x="0" y="1358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6734726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90"/>
                  </a:lnTo>
                  <a:lnTo>
                    <a:pt x="0" y="1358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9030875"/>
              <a:ext cx="1358590" cy="1358590"/>
            </a:xfrm>
            <a:custGeom>
              <a:avLst/>
              <a:gdLst/>
              <a:ahLst/>
              <a:cxnLst/>
              <a:rect l="l" t="t" r="r" b="b"/>
              <a:pathLst>
                <a:path w="1358590" h="1358590">
                  <a:moveTo>
                    <a:pt x="0" y="0"/>
                  </a:moveTo>
                  <a:lnTo>
                    <a:pt x="1358590" y="0"/>
                  </a:lnTo>
                  <a:lnTo>
                    <a:pt x="1358590" y="1358589"/>
                  </a:lnTo>
                  <a:lnTo>
                    <a:pt x="0" y="1358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3" name="Group 13"/>
            <p:cNvGrpSpPr/>
            <p:nvPr/>
          </p:nvGrpSpPr>
          <p:grpSpPr>
            <a:xfrm>
              <a:off x="1358590" y="232333"/>
              <a:ext cx="8525360" cy="1626792"/>
              <a:chOff x="0" y="0"/>
              <a:chExt cx="1684022" cy="32134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>
                  <a:alpha val="34902"/>
                </a:srgbClr>
              </a:solidFill>
              <a:ln w="38100" cap="rnd">
                <a:solidFill>
                  <a:srgbClr val="000000">
                    <a:alpha val="34902"/>
                  </a:srgbClr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3009201" y="725268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>
                      <a:alpha val="3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Understanding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1358590" y="2316324"/>
              <a:ext cx="8525360" cy="1626792"/>
              <a:chOff x="0" y="0"/>
              <a:chExt cx="1684022" cy="32134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009201" y="2738524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Preparation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1358590" y="4400316"/>
              <a:ext cx="8525360" cy="1626792"/>
              <a:chOff x="0" y="0"/>
              <a:chExt cx="1684022" cy="32134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>
                  <a:alpha val="34902"/>
                </a:srgbClr>
              </a:solidFill>
              <a:ln w="38100" cap="rnd">
                <a:solidFill>
                  <a:srgbClr val="000000">
                    <a:alpha val="34902"/>
                  </a:srgbClr>
                </a:solidFill>
                <a:prstDash val="solid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3009201" y="4842527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>
                      <a:alpha val="3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Modelling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1358590" y="6484307"/>
              <a:ext cx="8525360" cy="1626792"/>
              <a:chOff x="0" y="0"/>
              <a:chExt cx="1684022" cy="32134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>
                  <a:alpha val="34902"/>
                </a:srgbClr>
              </a:solidFill>
              <a:ln w="38100" cap="rnd">
                <a:solidFill>
                  <a:srgbClr val="000000">
                    <a:alpha val="34902"/>
                  </a:srgbClr>
                </a:solidFill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009201" y="6929250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>
                      <a:alpha val="3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Evaluation</a:t>
              </a:r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1358590" y="8568299"/>
              <a:ext cx="8525360" cy="1626792"/>
              <a:chOff x="0" y="0"/>
              <a:chExt cx="1684022" cy="32134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684022" cy="321342"/>
              </a:xfrm>
              <a:custGeom>
                <a:avLst/>
                <a:gdLst/>
                <a:ahLst/>
                <a:cxnLst/>
                <a:rect l="l" t="t" r="r" b="b"/>
                <a:pathLst>
                  <a:path w="1684022" h="321342">
                    <a:moveTo>
                      <a:pt x="61751" y="0"/>
                    </a:moveTo>
                    <a:lnTo>
                      <a:pt x="1622271" y="0"/>
                    </a:lnTo>
                    <a:cubicBezTo>
                      <a:pt x="1656375" y="0"/>
                      <a:pt x="1684022" y="27647"/>
                      <a:pt x="1684022" y="61751"/>
                    </a:cubicBezTo>
                    <a:lnTo>
                      <a:pt x="1684022" y="259590"/>
                    </a:lnTo>
                    <a:cubicBezTo>
                      <a:pt x="1684022" y="275968"/>
                      <a:pt x="1677516" y="291674"/>
                      <a:pt x="1665935" y="303255"/>
                    </a:cubicBezTo>
                    <a:cubicBezTo>
                      <a:pt x="1654355" y="314836"/>
                      <a:pt x="1638648" y="321342"/>
                      <a:pt x="1622271" y="321342"/>
                    </a:cubicBezTo>
                    <a:lnTo>
                      <a:pt x="61751" y="321342"/>
                    </a:lnTo>
                    <a:cubicBezTo>
                      <a:pt x="45374" y="321342"/>
                      <a:pt x="29667" y="314836"/>
                      <a:pt x="18086" y="303255"/>
                    </a:cubicBezTo>
                    <a:cubicBezTo>
                      <a:pt x="6506" y="291674"/>
                      <a:pt x="0" y="275968"/>
                      <a:pt x="0" y="259590"/>
                    </a:cubicBezTo>
                    <a:lnTo>
                      <a:pt x="0" y="61751"/>
                    </a:lnTo>
                    <a:cubicBezTo>
                      <a:pt x="0" y="45374"/>
                      <a:pt x="6506" y="29667"/>
                      <a:pt x="18086" y="18086"/>
                    </a:cubicBezTo>
                    <a:cubicBezTo>
                      <a:pt x="29667" y="6506"/>
                      <a:pt x="45374" y="0"/>
                      <a:pt x="61751" y="0"/>
                    </a:cubicBezTo>
                    <a:close/>
                  </a:path>
                </a:pathLst>
              </a:custGeom>
              <a:solidFill>
                <a:srgbClr val="8DC651">
                  <a:alpha val="34902"/>
                </a:srgbClr>
              </a:solidFill>
              <a:ln w="38100" cap="rnd">
                <a:solidFill>
                  <a:srgbClr val="000000">
                    <a:alpha val="34902"/>
                  </a:srgbClr>
                </a:solidFill>
                <a:prstDash val="solid"/>
                <a:round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1684022" cy="359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6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3009201" y="9034798"/>
              <a:ext cx="5224137" cy="651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191919">
                      <a:alpha val="3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Deployment</a:t>
              </a:r>
            </a:p>
          </p:txBody>
        </p:sp>
        <p:sp>
          <p:nvSpPr>
            <p:cNvPr id="33" name="Freeform 33"/>
            <p:cNvSpPr/>
            <p:nvPr/>
          </p:nvSpPr>
          <p:spPr>
            <a:xfrm>
              <a:off x="194374" y="209633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94374" y="4710932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94374" y="6913436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194374" y="9225249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194374" y="2505316"/>
              <a:ext cx="969842" cy="969842"/>
            </a:xfrm>
            <a:custGeom>
              <a:avLst/>
              <a:gdLst/>
              <a:ahLst/>
              <a:cxnLst/>
              <a:rect l="l" t="t" r="r" b="b"/>
              <a:pathLst>
                <a:path w="969842" h="969842">
                  <a:moveTo>
                    <a:pt x="0" y="0"/>
                  </a:moveTo>
                  <a:lnTo>
                    <a:pt x="969842" y="0"/>
                  </a:lnTo>
                  <a:lnTo>
                    <a:pt x="969842" y="969842"/>
                  </a:lnTo>
                  <a:lnTo>
                    <a:pt x="0" y="96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>
            <a:off x="8632162" y="2515872"/>
            <a:ext cx="1736368" cy="5213005"/>
            <a:chOff x="0" y="0"/>
            <a:chExt cx="2315157" cy="6950673"/>
          </a:xfrm>
        </p:grpSpPr>
        <p:sp>
          <p:nvSpPr>
            <p:cNvPr id="39" name="AutoShape 39"/>
            <p:cNvSpPr/>
            <p:nvPr/>
          </p:nvSpPr>
          <p:spPr>
            <a:xfrm flipV="1">
              <a:off x="0" y="44450"/>
              <a:ext cx="2315157" cy="2600447"/>
            </a:xfrm>
            <a:prstGeom prst="line">
              <a:avLst/>
            </a:prstGeom>
            <a:ln w="88900" cap="rnd">
              <a:solidFill>
                <a:srgbClr val="333231"/>
              </a:solidFill>
              <a:prstDash val="sysDash"/>
              <a:headEnd type="none" w="sm" len="sm"/>
              <a:tailEnd type="arrow" w="med" len="sm"/>
            </a:ln>
          </p:spPr>
        </p:sp>
        <p:sp>
          <p:nvSpPr>
            <p:cNvPr id="40" name="AutoShape 40"/>
            <p:cNvSpPr/>
            <p:nvPr/>
          </p:nvSpPr>
          <p:spPr>
            <a:xfrm>
              <a:off x="0" y="2690036"/>
              <a:ext cx="2315157" cy="4216187"/>
            </a:xfrm>
            <a:prstGeom prst="line">
              <a:avLst/>
            </a:prstGeom>
            <a:ln w="88900" cap="rnd">
              <a:solidFill>
                <a:srgbClr val="333231"/>
              </a:solidFill>
              <a:prstDash val="sysDash"/>
              <a:headEnd type="none" w="sm" len="sm"/>
              <a:tailEnd type="arrow" w="med" len="sm"/>
            </a:ln>
          </p:spPr>
        </p:sp>
      </p:grpSp>
      <p:sp>
        <p:nvSpPr>
          <p:cNvPr id="41" name="TextBox 41"/>
          <p:cNvSpPr txBox="1"/>
          <p:nvPr/>
        </p:nvSpPr>
        <p:spPr>
          <a:xfrm>
            <a:off x="1443139" y="940838"/>
            <a:ext cx="508503" cy="482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11"/>
              </a:lnSpc>
              <a:spcBef>
                <a:spcPct val="0"/>
              </a:spcBef>
            </a:pPr>
            <a:r>
              <a:rPr lang="en-US" sz="2799" b="1" spc="109">
                <a:solidFill>
                  <a:srgbClr val="F7FFF5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828465" y="839536"/>
            <a:ext cx="6631071" cy="50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233906"/>
                </a:solidFill>
                <a:latin typeface="Poppins Bold"/>
                <a:ea typeface="Poppins Bold"/>
                <a:cs typeface="Poppins Bold"/>
                <a:sym typeface="Poppins Bold"/>
              </a:rPr>
              <a:t>Hasil dan Proses Analisis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0618973" y="2335868"/>
            <a:ext cx="2578228" cy="1926776"/>
            <a:chOff x="0" y="0"/>
            <a:chExt cx="3437637" cy="2569034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3437637" cy="2569034"/>
              <a:chOff x="0" y="0"/>
              <a:chExt cx="954899" cy="713621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954899" cy="713621"/>
              </a:xfrm>
              <a:custGeom>
                <a:avLst/>
                <a:gdLst/>
                <a:ahLst/>
                <a:cxnLst/>
                <a:rect l="l" t="t" r="r" b="b"/>
                <a:pathLst>
                  <a:path w="954899" h="713621">
                    <a:moveTo>
                      <a:pt x="36034" y="0"/>
                    </a:moveTo>
                    <a:lnTo>
                      <a:pt x="918866" y="0"/>
                    </a:lnTo>
                    <a:cubicBezTo>
                      <a:pt x="928422" y="0"/>
                      <a:pt x="937588" y="3796"/>
                      <a:pt x="944345" y="10554"/>
                    </a:cubicBezTo>
                    <a:cubicBezTo>
                      <a:pt x="951103" y="17312"/>
                      <a:pt x="954899" y="26477"/>
                      <a:pt x="954899" y="36034"/>
                    </a:cubicBezTo>
                    <a:lnTo>
                      <a:pt x="954899" y="677587"/>
                    </a:lnTo>
                    <a:cubicBezTo>
                      <a:pt x="954899" y="687144"/>
                      <a:pt x="951103" y="696309"/>
                      <a:pt x="944345" y="703067"/>
                    </a:cubicBezTo>
                    <a:cubicBezTo>
                      <a:pt x="937588" y="709824"/>
                      <a:pt x="928422" y="713621"/>
                      <a:pt x="918866" y="713621"/>
                    </a:cubicBezTo>
                    <a:lnTo>
                      <a:pt x="36034" y="713621"/>
                    </a:lnTo>
                    <a:cubicBezTo>
                      <a:pt x="26477" y="713621"/>
                      <a:pt x="17312" y="709824"/>
                      <a:pt x="10554" y="703067"/>
                    </a:cubicBezTo>
                    <a:cubicBezTo>
                      <a:pt x="3796" y="696309"/>
                      <a:pt x="0" y="687144"/>
                      <a:pt x="0" y="677587"/>
                    </a:cubicBezTo>
                    <a:lnTo>
                      <a:pt x="0" y="36034"/>
                    </a:lnTo>
                    <a:cubicBezTo>
                      <a:pt x="0" y="26477"/>
                      <a:pt x="3796" y="17312"/>
                      <a:pt x="10554" y="10554"/>
                    </a:cubicBezTo>
                    <a:cubicBezTo>
                      <a:pt x="17312" y="3796"/>
                      <a:pt x="26477" y="0"/>
                      <a:pt x="36034" y="0"/>
                    </a:cubicBezTo>
                    <a:close/>
                  </a:path>
                </a:pathLst>
              </a:custGeom>
              <a:solidFill>
                <a:srgbClr val="1A5221">
                  <a:alpha val="80000"/>
                </a:srgbClr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9525"/>
                <a:ext cx="954899" cy="723146"/>
              </a:xfrm>
              <a:prstGeom prst="rect">
                <a:avLst/>
              </a:prstGeom>
            </p:spPr>
            <p:txBody>
              <a:bodyPr lIns="127000" tIns="127000" rIns="127000" bIns="127000" rtlCol="0" anchor="ctr"/>
              <a:lstStyle/>
              <a:p>
                <a:pPr algn="ctr">
                  <a:lnSpc>
                    <a:spcPts val="1320"/>
                  </a:lnSpc>
                </a:pPr>
                <a:endParaRPr/>
              </a:p>
            </p:txBody>
          </p:sp>
        </p:grpSp>
        <p:sp>
          <p:nvSpPr>
            <p:cNvPr id="47" name="TextBox 47"/>
            <p:cNvSpPr txBox="1"/>
            <p:nvPr/>
          </p:nvSpPr>
          <p:spPr>
            <a:xfrm>
              <a:off x="119025" y="566729"/>
              <a:ext cx="3199588" cy="1460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 b="1">
                  <a:solidFill>
                    <a:srgbClr val="FAF4D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Cleaning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>
                  <a:solidFill>
                    <a:srgbClr val="FAF4D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Data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736641" y="6798870"/>
            <a:ext cx="2578228" cy="1793338"/>
            <a:chOff x="0" y="0"/>
            <a:chExt cx="3437637" cy="2391117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3437637" cy="2391117"/>
              <a:chOff x="0" y="0"/>
              <a:chExt cx="954899" cy="664199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954899" cy="664199"/>
              </a:xfrm>
              <a:custGeom>
                <a:avLst/>
                <a:gdLst/>
                <a:ahLst/>
                <a:cxnLst/>
                <a:rect l="l" t="t" r="r" b="b"/>
                <a:pathLst>
                  <a:path w="954899" h="664199">
                    <a:moveTo>
                      <a:pt x="36034" y="0"/>
                    </a:moveTo>
                    <a:lnTo>
                      <a:pt x="918866" y="0"/>
                    </a:lnTo>
                    <a:cubicBezTo>
                      <a:pt x="928422" y="0"/>
                      <a:pt x="937588" y="3796"/>
                      <a:pt x="944345" y="10554"/>
                    </a:cubicBezTo>
                    <a:cubicBezTo>
                      <a:pt x="951103" y="17312"/>
                      <a:pt x="954899" y="26477"/>
                      <a:pt x="954899" y="36034"/>
                    </a:cubicBezTo>
                    <a:lnTo>
                      <a:pt x="954899" y="628165"/>
                    </a:lnTo>
                    <a:cubicBezTo>
                      <a:pt x="954899" y="637722"/>
                      <a:pt x="951103" y="646888"/>
                      <a:pt x="944345" y="653645"/>
                    </a:cubicBezTo>
                    <a:cubicBezTo>
                      <a:pt x="937588" y="660403"/>
                      <a:pt x="928422" y="664199"/>
                      <a:pt x="918866" y="664199"/>
                    </a:cubicBezTo>
                    <a:lnTo>
                      <a:pt x="36034" y="664199"/>
                    </a:lnTo>
                    <a:cubicBezTo>
                      <a:pt x="26477" y="664199"/>
                      <a:pt x="17312" y="660403"/>
                      <a:pt x="10554" y="653645"/>
                    </a:cubicBezTo>
                    <a:cubicBezTo>
                      <a:pt x="3796" y="646888"/>
                      <a:pt x="0" y="637722"/>
                      <a:pt x="0" y="628165"/>
                    </a:cubicBezTo>
                    <a:lnTo>
                      <a:pt x="0" y="36034"/>
                    </a:lnTo>
                    <a:cubicBezTo>
                      <a:pt x="0" y="26477"/>
                      <a:pt x="3796" y="17312"/>
                      <a:pt x="10554" y="10554"/>
                    </a:cubicBezTo>
                    <a:cubicBezTo>
                      <a:pt x="17312" y="3796"/>
                      <a:pt x="26477" y="0"/>
                      <a:pt x="36034" y="0"/>
                    </a:cubicBezTo>
                    <a:close/>
                  </a:path>
                </a:pathLst>
              </a:custGeom>
              <a:solidFill>
                <a:srgbClr val="1A5221">
                  <a:alpha val="80000"/>
                </a:srgbClr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9525"/>
                <a:ext cx="954899" cy="673724"/>
              </a:xfrm>
              <a:prstGeom prst="rect">
                <a:avLst/>
              </a:prstGeom>
            </p:spPr>
            <p:txBody>
              <a:bodyPr lIns="127000" tIns="127000" rIns="127000" bIns="127000" rtlCol="0" anchor="ctr"/>
              <a:lstStyle/>
              <a:p>
                <a:pPr algn="ctr">
                  <a:lnSpc>
                    <a:spcPts val="1320"/>
                  </a:lnSpc>
                </a:pPr>
                <a:endParaRPr/>
              </a:p>
            </p:txBody>
          </p:sp>
        </p:grpSp>
        <p:sp>
          <p:nvSpPr>
            <p:cNvPr id="52" name="TextBox 52"/>
            <p:cNvSpPr txBox="1"/>
            <p:nvPr/>
          </p:nvSpPr>
          <p:spPr>
            <a:xfrm>
              <a:off x="184140" y="446317"/>
              <a:ext cx="3069357" cy="1460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>
                  <a:solidFill>
                    <a:srgbClr val="FAF4D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Splitting Data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5112772" y="6798870"/>
            <a:ext cx="2658097" cy="1939303"/>
            <a:chOff x="0" y="0"/>
            <a:chExt cx="3544130" cy="2585738"/>
          </a:xfrm>
        </p:grpSpPr>
        <p:sp>
          <p:nvSpPr>
            <p:cNvPr id="54" name="TextBox 54"/>
            <p:cNvSpPr txBox="1"/>
            <p:nvPr/>
          </p:nvSpPr>
          <p:spPr>
            <a:xfrm>
              <a:off x="202314" y="89846"/>
              <a:ext cx="821433" cy="811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1">
                  <a:solidFill>
                    <a:srgbClr val="23390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70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50357" y="860735"/>
              <a:ext cx="1125348" cy="811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1">
                  <a:solidFill>
                    <a:srgbClr val="23390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20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50357" y="1655777"/>
              <a:ext cx="1125348" cy="811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1">
                  <a:solidFill>
                    <a:srgbClr val="23390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10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023748" y="263312"/>
              <a:ext cx="2418782" cy="514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Train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1023748" y="1050624"/>
              <a:ext cx="2418782" cy="514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Validation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1023748" y="1841363"/>
              <a:ext cx="2418782" cy="514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Test</a:t>
              </a:r>
            </a:p>
          </p:txBody>
        </p:sp>
        <p:sp>
          <p:nvSpPr>
            <p:cNvPr id="60" name="Freeform 60"/>
            <p:cNvSpPr/>
            <p:nvPr/>
          </p:nvSpPr>
          <p:spPr>
            <a:xfrm>
              <a:off x="0" y="0"/>
              <a:ext cx="3544130" cy="2585738"/>
            </a:xfrm>
            <a:custGeom>
              <a:avLst/>
              <a:gdLst/>
              <a:ahLst/>
              <a:cxnLst/>
              <a:rect l="l" t="t" r="r" b="b"/>
              <a:pathLst>
                <a:path w="3544130" h="2585738">
                  <a:moveTo>
                    <a:pt x="0" y="0"/>
                  </a:moveTo>
                  <a:lnTo>
                    <a:pt x="3544130" y="0"/>
                  </a:lnTo>
                  <a:lnTo>
                    <a:pt x="3544130" y="2585738"/>
                  </a:lnTo>
                  <a:lnTo>
                    <a:pt x="0" y="2585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1" name="Freeform 61"/>
          <p:cNvSpPr/>
          <p:nvPr/>
        </p:nvSpPr>
        <p:spPr>
          <a:xfrm>
            <a:off x="15112772" y="1628000"/>
            <a:ext cx="2658097" cy="1939303"/>
          </a:xfrm>
          <a:custGeom>
            <a:avLst/>
            <a:gdLst/>
            <a:ahLst/>
            <a:cxnLst/>
            <a:rect l="l" t="t" r="r" b="b"/>
            <a:pathLst>
              <a:path w="2658097" h="1939303">
                <a:moveTo>
                  <a:pt x="0" y="0"/>
                </a:moveTo>
                <a:lnTo>
                  <a:pt x="2658098" y="0"/>
                </a:lnTo>
                <a:lnTo>
                  <a:pt x="2658098" y="1939303"/>
                </a:lnTo>
                <a:lnTo>
                  <a:pt x="0" y="19393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2" name="TextBox 62"/>
          <p:cNvSpPr txBox="1"/>
          <p:nvPr/>
        </p:nvSpPr>
        <p:spPr>
          <a:xfrm>
            <a:off x="15263189" y="1956363"/>
            <a:ext cx="2507681" cy="1285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Menghapus gambar tidak sesuai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13220820" y="1984938"/>
            <a:ext cx="1477442" cy="2819253"/>
            <a:chOff x="0" y="0"/>
            <a:chExt cx="1969922" cy="3759004"/>
          </a:xfrm>
        </p:grpSpPr>
        <p:sp>
          <p:nvSpPr>
            <p:cNvPr id="64" name="AutoShape 64"/>
            <p:cNvSpPr/>
            <p:nvPr/>
          </p:nvSpPr>
          <p:spPr>
            <a:xfrm flipV="1">
              <a:off x="0" y="37822"/>
              <a:ext cx="1969922" cy="1909193"/>
            </a:xfrm>
            <a:prstGeom prst="line">
              <a:avLst/>
            </a:prstGeom>
            <a:ln w="75643" cap="rnd">
              <a:solidFill>
                <a:srgbClr val="333231"/>
              </a:solidFill>
              <a:prstDash val="sysDot"/>
              <a:headEnd type="none" w="sm" len="sm"/>
              <a:tailEnd type="triangle" w="lg" len="med"/>
            </a:ln>
          </p:spPr>
        </p:sp>
        <p:sp>
          <p:nvSpPr>
            <p:cNvPr id="65" name="AutoShape 65"/>
            <p:cNvSpPr/>
            <p:nvPr/>
          </p:nvSpPr>
          <p:spPr>
            <a:xfrm>
              <a:off x="0" y="1980154"/>
              <a:ext cx="1969922" cy="1741028"/>
            </a:xfrm>
            <a:prstGeom prst="line">
              <a:avLst/>
            </a:prstGeom>
            <a:ln w="75643" cap="rnd">
              <a:solidFill>
                <a:srgbClr val="333231"/>
              </a:solidFill>
              <a:prstDash val="sysDot"/>
              <a:headEnd type="none" w="sm" len="sm"/>
              <a:tailEnd type="triangle" w="lg" len="med"/>
            </a:ln>
          </p:spPr>
        </p:sp>
      </p:grpSp>
      <p:sp>
        <p:nvSpPr>
          <p:cNvPr id="66" name="Freeform 66"/>
          <p:cNvSpPr/>
          <p:nvPr/>
        </p:nvSpPr>
        <p:spPr>
          <a:xfrm>
            <a:off x="15112772" y="3957828"/>
            <a:ext cx="2658097" cy="1939303"/>
          </a:xfrm>
          <a:custGeom>
            <a:avLst/>
            <a:gdLst/>
            <a:ahLst/>
            <a:cxnLst/>
            <a:rect l="l" t="t" r="r" b="b"/>
            <a:pathLst>
              <a:path w="2658097" h="1939303">
                <a:moveTo>
                  <a:pt x="0" y="0"/>
                </a:moveTo>
                <a:lnTo>
                  <a:pt x="2658098" y="0"/>
                </a:lnTo>
                <a:lnTo>
                  <a:pt x="2658098" y="1939304"/>
                </a:lnTo>
                <a:lnTo>
                  <a:pt x="0" y="19393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7" name="TextBox 67"/>
          <p:cNvSpPr txBox="1"/>
          <p:nvPr/>
        </p:nvSpPr>
        <p:spPr>
          <a:xfrm>
            <a:off x="15411362" y="4340012"/>
            <a:ext cx="2359508" cy="1285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Menghapus</a:t>
            </a:r>
          </a:p>
          <a:p>
            <a:pPr algn="just">
              <a:lnSpc>
                <a:spcPts val="335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File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corrupt</a:t>
            </a:r>
          </a:p>
        </p:txBody>
      </p:sp>
      <p:sp>
        <p:nvSpPr>
          <p:cNvPr id="68" name="AutoShape 68"/>
          <p:cNvSpPr/>
          <p:nvPr/>
        </p:nvSpPr>
        <p:spPr>
          <a:xfrm>
            <a:off x="13314868" y="7728877"/>
            <a:ext cx="1383393" cy="0"/>
          </a:xfrm>
          <a:prstGeom prst="line">
            <a:avLst/>
          </a:prstGeom>
          <a:ln w="66675" cap="rnd">
            <a:solidFill>
              <a:srgbClr val="333231"/>
            </a:solidFill>
            <a:prstDash val="sysDot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504</Words>
  <Application>Microsoft Office PowerPoint</Application>
  <PresentationFormat>Custom</PresentationFormat>
  <Paragraphs>140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Poppins Semi-Bold</vt:lpstr>
      <vt:lpstr>Poppins</vt:lpstr>
      <vt:lpstr>Arial</vt:lpstr>
      <vt:lpstr>Inter Bold</vt:lpstr>
      <vt:lpstr>Calibri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BISMILLAH BDC</dc:title>
  <cp:lastModifiedBy>shafarina irzani</cp:lastModifiedBy>
  <cp:revision>4</cp:revision>
  <dcterms:created xsi:type="dcterms:W3CDTF">2006-08-16T00:00:00Z</dcterms:created>
  <dcterms:modified xsi:type="dcterms:W3CDTF">2024-09-16T09:23:27Z</dcterms:modified>
  <dc:identifier>DAGQhh51Wc4</dc:identifier>
</cp:coreProperties>
</file>